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ppt/notesSlides/_rels/notesSlide70.xml.rels" ContentType="application/vnd.openxmlformats-package.relationships+xml"/>
  <Override PartName="/ppt/notesSlides/_rels/notesSlide69.xml.rels" ContentType="application/vnd.openxmlformats-package.relationships+xml"/>
  <Override PartName="/ppt/notesSlides/_rels/notesSlide68.xml.rels" ContentType="application/vnd.openxmlformats-package.relationships+xml"/>
  <Override PartName="/ppt/notesSlides/_rels/notesSlide67.xml.rels" ContentType="application/vnd.openxmlformats-package.relationships+xml"/>
  <Override PartName="/ppt/notesSlides/_rels/notesSlide66.xml.rels" ContentType="application/vnd.openxmlformats-package.relationships+xml"/>
  <Override PartName="/ppt/notesSlides/_rels/notesSlide65.xml.rels" ContentType="application/vnd.openxmlformats-package.relationships+xml"/>
  <Override PartName="/ppt/notesSlides/_rels/notesSlide64.xml.rels" ContentType="application/vnd.openxmlformats-package.relationships+xml"/>
  <Override PartName="/ppt/notesSlides/_rels/notesSlide63.xml.rels" ContentType="application/vnd.openxmlformats-package.relationships+xml"/>
  <Override PartName="/ppt/notesSlides/_rels/notesSlide62.xml.rels" ContentType="application/vnd.openxmlformats-package.relationships+xml"/>
  <Override PartName="/ppt/notesSlides/_rels/notesSlide61.xml.rels" ContentType="application/vnd.openxmlformats-package.relationships+xml"/>
  <Override PartName="/ppt/notesSlides/_rels/notesSlide60.xml.rels" ContentType="application/vnd.openxmlformats-package.relationships+xml"/>
  <Override PartName="/ppt/notesSlides/_rels/notesSlide58.xml.rels" ContentType="application/vnd.openxmlformats-package.relationships+xml"/>
  <Override PartName="/ppt/notesSlides/_rels/notesSlide57.xml.rels" ContentType="application/vnd.openxmlformats-package.relationships+xml"/>
  <Override PartName="/ppt/notesSlides/_rels/notesSlide56.xml.rels" ContentType="application/vnd.openxmlformats-package.relationships+xml"/>
  <Override PartName="/ppt/notesSlides/_rels/notesSlide55.xml.rels" ContentType="application/vnd.openxmlformats-package.relationships+xml"/>
  <Override PartName="/ppt/notesSlides/_rels/notesSlide54.xml.rels" ContentType="application/vnd.openxmlformats-package.relationships+xml"/>
  <Override PartName="/ppt/notesSlides/_rels/notesSlide53.xml.rels" ContentType="application/vnd.openxmlformats-package.relationships+xml"/>
  <Override PartName="/ppt/notesSlides/_rels/notesSlide51.xml.rels" ContentType="application/vnd.openxmlformats-package.relationships+xml"/>
  <Override PartName="/ppt/notesSlides/_rels/notesSlide50.xml.rels" ContentType="application/vnd.openxmlformats-package.relationships+xml"/>
  <Override PartName="/ppt/notesSlides/_rels/notesSlide48.xml.rels" ContentType="application/vnd.openxmlformats-package.relationships+xml"/>
  <Override PartName="/ppt/notesSlides/_rels/notesSlide47.xml.rels" ContentType="application/vnd.openxmlformats-package.relationships+xml"/>
  <Override PartName="/ppt/notesSlides/_rels/notesSlide22.xml.rels" ContentType="application/vnd.openxmlformats-package.relationships+xml"/>
  <Override PartName="/ppt/notesSlides/_rels/notesSlide21.xml.rels" ContentType="application/vnd.openxmlformats-package.relationships+xml"/>
  <Override PartName="/ppt/notesSlides/_rels/notesSlide26.xml.rels" ContentType="application/vnd.openxmlformats-package.relationships+xml"/>
  <Override PartName="/ppt/notesSlides/_rels/notesSlide13.xml.rels" ContentType="application/vnd.openxmlformats-package.relationships+xml"/>
  <Override PartName="/ppt/notesSlides/_rels/notesSlide34.xml.rels" ContentType="application/vnd.openxmlformats-package.relationships+xml"/>
  <Override PartName="/ppt/notesSlides/_rels/notesSlide19.xml.rels" ContentType="application/vnd.openxmlformats-package.relationships+xml"/>
  <Override PartName="/ppt/notesSlides/_rels/notesSlide12.xml.rels" ContentType="application/vnd.openxmlformats-package.relationships+xml"/>
  <Override PartName="/ppt/notesSlides/_rels/notesSlide18.xml.rels" ContentType="application/vnd.openxmlformats-package.relationships+xml"/>
  <Override PartName="/ppt/notesSlides/_rels/notesSlide2.xml.rels" ContentType="application/vnd.openxmlformats-package.relationships+xml"/>
  <Override PartName="/ppt/notesSlides/_rels/notesSlide11.xml.rels" ContentType="application/vnd.openxmlformats-package.relationships+xml"/>
  <Override PartName="/ppt/notesSlides/_rels/notesSlide71.xml.rels" ContentType="application/vnd.openxmlformats-package.relationships+xml"/>
  <Override PartName="/ppt/notesSlides/_rels/notesSlide4.xml.rels" ContentType="application/vnd.openxmlformats-package.relationships+xml"/>
  <Override PartName="/ppt/notesSlides/_rels/notesSlide59.xml.rels" ContentType="application/vnd.openxmlformats-package.relationships+xml"/>
  <Override PartName="/ppt/notesSlides/_rels/notesSlide40.xml.rels" ContentType="application/vnd.openxmlformats-package.relationships+xml"/>
  <Override PartName="/ppt/notesSlides/_rels/notesSlide3.xml.rels" ContentType="application/vnd.openxmlformats-package.relationships+xml"/>
  <Override PartName="/ppt/notesSlides/_rels/notesSlide5.xml.rels" ContentType="application/vnd.openxmlformats-package.relationships+xml"/>
  <Override PartName="/ppt/notesSlides/_rels/notesSlide41.xml.rels" ContentType="application/vnd.openxmlformats-package.relationships+xml"/>
  <Override PartName="/ppt/notesSlides/_rels/notesSlide15.xml.rels" ContentType="application/vnd.openxmlformats-package.relationships+xml"/>
  <Override PartName="/ppt/notesSlides/_rels/notesSlide6.xml.rels" ContentType="application/vnd.openxmlformats-package.relationships+xml"/>
  <Override PartName="/ppt/notesSlides/_rels/notesSlide42.xml.rels" ContentType="application/vnd.openxmlformats-package.relationships+xml"/>
  <Override PartName="/ppt/notesSlides/_rels/notesSlide16.xml.rels" ContentType="application/vnd.openxmlformats-package.relationships+xml"/>
  <Override PartName="/ppt/notesSlides/_rels/notesSlide7.xml.rels" ContentType="application/vnd.openxmlformats-package.relationships+xml"/>
  <Override PartName="/ppt/notesSlides/_rels/notesSlide43.xml.rels" ContentType="application/vnd.openxmlformats-package.relationships+xml"/>
  <Override PartName="/ppt/notesSlides/_rels/notesSlide44.xml.rels" ContentType="application/vnd.openxmlformats-package.relationships+xml"/>
  <Override PartName="/ppt/notesSlides/_rels/notesSlide9.xml.rels" ContentType="application/vnd.openxmlformats-package.relationships+xml"/>
  <Override PartName="/ppt/notesSlides/_rels/notesSlide31.xml.rels" ContentType="application/vnd.openxmlformats-package.relationships+xml"/>
  <Override PartName="/ppt/notesSlides/_rels/notesSlide8.xml.rels" ContentType="application/vnd.openxmlformats-package.relationships+xml"/>
  <Override PartName="/ppt/notesSlides/_rels/notesSlide17.xml.rels" ContentType="application/vnd.openxmlformats-package.relationships+xml"/>
  <Override PartName="/ppt/notesSlides/_rels/notesSlide1.xml.rels" ContentType="application/vnd.openxmlformats-package.relationships+xml"/>
  <Override PartName="/ppt/notesSlides/_rels/notesSlide10.xml.rels" ContentType="application/vnd.openxmlformats-package.relationships+xml"/>
  <Override PartName="/ppt/notesSlides/_rels/notesSlide23.xml.rels" ContentType="application/vnd.openxmlformats-package.relationships+xml"/>
  <Override PartName="/ppt/notesSlides/_rels/notesSlide24.xml.rels" ContentType="application/vnd.openxmlformats-package.relationships+xml"/>
  <Override PartName="/ppt/notesSlides/_rels/notesSlide25.xml.rels" ContentType="application/vnd.openxmlformats-package.relationships+xml"/>
  <Override PartName="/ppt/notesSlides/_rels/notesSlide27.xml.rels" ContentType="application/vnd.openxmlformats-package.relationships+xml"/>
  <Override PartName="/ppt/notesSlides/_rels/notesSlide38.xml.rels" ContentType="application/vnd.openxmlformats-package.relationships+xml"/>
  <Override PartName="/ppt/notesSlides/_rels/notesSlide28.xml.rels" ContentType="application/vnd.openxmlformats-package.relationships+xml"/>
  <Override PartName="/ppt/notesSlides/_rels/notesSlide52.xml.rels" ContentType="application/vnd.openxmlformats-package.relationships+xml"/>
  <Override PartName="/ppt/notesSlides/_rels/notesSlide20.xml.rels" ContentType="application/vnd.openxmlformats-package.relationships+xml"/>
  <Override PartName="/ppt/notesSlides/_rels/notesSlide39.xml.rels" ContentType="application/vnd.openxmlformats-package.relationships+xml"/>
  <Override PartName="/ppt/notesSlides/_rels/notesSlide29.xml.rels" ContentType="application/vnd.openxmlformats-package.relationships+xml"/>
  <Override PartName="/ppt/notesSlides/_rels/notesSlide49.xml.rels" ContentType="application/vnd.openxmlformats-package.relationships+xml"/>
  <Override PartName="/ppt/notesSlides/_rels/notesSlide30.xml.rels" ContentType="application/vnd.openxmlformats-package.relationships+xml"/>
  <Override PartName="/ppt/notesSlides/_rels/notesSlide32.xml.rels" ContentType="application/vnd.openxmlformats-package.relationships+xml"/>
  <Override PartName="/ppt/notesSlides/_rels/notesSlide14.xml.rels" ContentType="application/vnd.openxmlformats-package.relationships+xml"/>
  <Override PartName="/ppt/notesSlides/_rels/notesSlide46.xml.rels" ContentType="application/vnd.openxmlformats-package.relationships+xml"/>
  <Override PartName="/ppt/notesSlides/_rels/notesSlide33.xml.rels" ContentType="application/vnd.openxmlformats-package.relationships+xml"/>
  <Override PartName="/ppt/notesSlides/_rels/notesSlide35.xml.rels" ContentType="application/vnd.openxmlformats-package.relationships+xml"/>
  <Override PartName="/ppt/notesSlides/_rels/notesSlide36.xml.rels" ContentType="application/vnd.openxmlformats-package.relationships+xml"/>
  <Override PartName="/ppt/notesSlides/_rels/notesSlide37.xml.rels" ContentType="application/vnd.openxmlformats-package.relationships+xml"/>
  <Override PartName="/ppt/notesSlides/_rels/notesSlide45.xml.rels" ContentType="application/vnd.openxmlformats-package.relationships+xml"/>
  <Override PartName="/ppt/notesSlides/notesSlide69.xml" ContentType="application/vnd.openxmlformats-officedocument.presentationml.notesSlide+xml"/>
  <Override PartName="/ppt/notesSlides/notesSlide68.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46.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45.xml" ContentType="application/vnd.openxmlformats-officedocument.presentationml.notesSlide+xml"/>
  <Override PartName="/ppt/notesSlides/notesSlide1.xml" ContentType="application/vnd.openxmlformats-officedocument.presentationml.notesSlide+xml"/>
  <Override PartName="/ppt/notesSlides/notesSlide44.xml" ContentType="application/vnd.openxmlformats-officedocument.presentationml.notesSlide+xml"/>
  <Override PartName="/ppt/notesSlides/notesSlide21.xml" ContentType="application/vnd.openxmlformats-officedocument.presentationml.notesSlide+xml"/>
  <Override PartName="/ppt/notesSlides/notesSlide5.xml" ContentType="application/vnd.openxmlformats-officedocument.presentationml.notesSlide+xml"/>
  <Override PartName="/ppt/notesSlides/notesSlide2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30.xml" ContentType="application/vnd.openxmlformats-officedocument.presentationml.notesSlide+xml"/>
  <Override PartName="/ppt/notesSlides/notesSlide8.xml" ContentType="application/vnd.openxmlformats-officedocument.presentationml.notesSlide+xml"/>
  <Override PartName="/ppt/notesSlides/notesSlide31.xml" ContentType="application/vnd.openxmlformats-officedocument.presentationml.notesSlide+xml"/>
  <Override PartName="/ppt/notesSlides/notesSlide9.xml" ContentType="application/vnd.openxmlformats-officedocument.presentationml.notesSlide+xml"/>
  <Override PartName="/ppt/notesSlides/notesSlide32.xml" ContentType="application/vnd.openxmlformats-officedocument.presentationml.notesSlide+xml"/>
  <Override PartName="/ppt/notesSlides/notesSlide23.xml" ContentType="application/vnd.openxmlformats-officedocument.presentationml.notesSlide+xml"/>
  <Override PartName="/ppt/notesSlides/notesSlide60.xml" ContentType="application/vnd.openxmlformats-officedocument.presentationml.notesSlide+xml"/>
  <Override PartName="/ppt/notesSlides/notesSlide24.xml" ContentType="application/vnd.openxmlformats-officedocument.presentationml.notesSlide+xml"/>
  <Override PartName="/ppt/notesSlides/notesSlide61.xml" ContentType="application/vnd.openxmlformats-officedocument.presentationml.notesSlide+xml"/>
  <Override PartName="/ppt/notesSlides/notesSlide25.xml" ContentType="application/vnd.openxmlformats-officedocument.presentationml.notesSlide+xml"/>
  <Override PartName="/ppt/notesSlides/notesSlide62.xml" ContentType="application/vnd.openxmlformats-officedocument.presentationml.notesSlide+xml"/>
  <Override PartName="/ppt/notesSlides/notesSlide26.xml" ContentType="application/vnd.openxmlformats-officedocument.presentationml.notesSlide+xml"/>
  <Override PartName="/ppt/notesSlides/notesSlide63.xml" ContentType="application/vnd.openxmlformats-officedocument.presentationml.notesSlide+xml"/>
  <Override PartName="/ppt/notesSlides/notesSlide27.xml" ContentType="application/vnd.openxmlformats-officedocument.presentationml.notesSlide+xml"/>
  <Override PartName="/ppt/notesSlides/notesSlide64.xml" ContentType="application/vnd.openxmlformats-officedocument.presentationml.notesSlide+xml"/>
  <Override PartName="/ppt/notesSlides/notesSlide28.xml" ContentType="application/vnd.openxmlformats-officedocument.presentationml.notesSlide+xml"/>
  <Override PartName="/ppt/notesSlides/notesSlide65.xml" ContentType="application/vnd.openxmlformats-officedocument.presentationml.notesSlide+xml"/>
  <Override PartName="/ppt/notesSlides/notesSlide29.xml" ContentType="application/vnd.openxmlformats-officedocument.presentationml.notesSlide+xml"/>
  <Override PartName="/ppt/notesSlides/notesSlide33.xml" ContentType="application/vnd.openxmlformats-officedocument.presentationml.notesSlide+xml"/>
  <Override PartName="/ppt/notesSlides/notesSlide70.xml" ContentType="application/vnd.openxmlformats-officedocument.presentationml.notesSlide+xml"/>
  <Override PartName="/ppt/notesSlides/notesSlide34.xml" ContentType="application/vnd.openxmlformats-officedocument.presentationml.notesSlide+xml"/>
  <Override PartName="/ppt/notesSlides/notesSlide71.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_rels/presentation.xml.rels" ContentType="application/vnd.openxmlformats-package.relationships+xml"/>
  <Override PartName="/ppt/media/image117.png" ContentType="image/png"/>
  <Override PartName="/ppt/media/image116.png" ContentType="image/png"/>
  <Override PartName="/ppt/media/image115.png" ContentType="image/png"/>
  <Override PartName="/ppt/media/image114.png" ContentType="image/png"/>
  <Override PartName="/ppt/media/image113.png" ContentType="image/png"/>
  <Override PartName="/ppt/media/image112.png" ContentType="image/png"/>
  <Override PartName="/ppt/media/image111.png" ContentType="image/png"/>
  <Override PartName="/ppt/media/image110.png" ContentType="image/png"/>
  <Override PartName="/ppt/media/image109.jpeg" ContentType="image/jpeg"/>
  <Override PartName="/ppt/media/image108.png" ContentType="image/png"/>
  <Override PartName="/ppt/media/image107.png" ContentType="image/png"/>
  <Override PartName="/ppt/media/image106.png" ContentType="image/png"/>
  <Override PartName="/ppt/media/image105.jpeg" ContentType="image/jpeg"/>
  <Override PartName="/ppt/media/image104.png" ContentType="image/png"/>
  <Override PartName="/ppt/media/image100.png" ContentType="image/png"/>
  <Override PartName="/ppt/media/image103.png" ContentType="image/png"/>
  <Override PartName="/ppt/media/image98.png" ContentType="image/png"/>
  <Override PartName="/ppt/media/image102.png" ContentType="image/png"/>
  <Override PartName="/ppt/media/image97.png" ContentType="image/png"/>
  <Override PartName="/ppt/media/image46.png" ContentType="image/png"/>
  <Override PartName="/ppt/media/image45.png" ContentType="image/png"/>
  <Override PartName="/ppt/media/image43.png" ContentType="image/png"/>
  <Override PartName="/ppt/media/image72.jpeg" ContentType="image/jpeg"/>
  <Override PartName="/ppt/media/image42.png" ContentType="image/png"/>
  <Override PartName="/ppt/media/image41.png" ContentType="image/png"/>
  <Override PartName="/ppt/media/image44.png" ContentType="image/png"/>
  <Override PartName="/ppt/media/image40.jpeg" ContentType="image/jpeg"/>
  <Override PartName="/ppt/media/image38.png" ContentType="image/png"/>
  <Override PartName="/ppt/media/image35.png" ContentType="image/png"/>
  <Override PartName="/ppt/media/image33.png" ContentType="image/png"/>
  <Override PartName="/ppt/media/image32.png" ContentType="image/png"/>
  <Override PartName="/ppt/media/image31.png" ContentType="image/png"/>
  <Override PartName="/ppt/media/image29.png" ContentType="image/png"/>
  <Override PartName="/ppt/media/image80.jpeg" ContentType="image/jpeg"/>
  <Override PartName="/ppt/media/image26.png" ContentType="image/png"/>
  <Override PartName="/ppt/media/image25.png" ContentType="image/png"/>
  <Override PartName="/ppt/media/image28.png" ContentType="image/png"/>
  <Override PartName="/ppt/media/image34.jpeg" ContentType="image/jpeg"/>
  <Override PartName="/ppt/media/image18.png" ContentType="image/png"/>
  <Override PartName="/ppt/media/image59.png" ContentType="image/png"/>
  <Override PartName="/ppt/media/image99.jpeg" ContentType="image/jpeg"/>
  <Override PartName="/ppt/media/image10.png" ContentType="image/png"/>
  <Override PartName="/ppt/media/image69.png" ContentType="image/png"/>
  <Override PartName="/ppt/media/image93.png" ContentType="image/png"/>
  <Override PartName="/ppt/media/image8.png" ContentType="image/png"/>
  <Override PartName="/ppt/media/image56.png" ContentType="image/png"/>
  <Override PartName="/ppt/media/image55.png" ContentType="image/png"/>
  <Override PartName="/ppt/media/image1.png" ContentType="image/png"/>
  <Override PartName="/ppt/media/image51.png" ContentType="image/png"/>
  <Override PartName="/ppt/media/image3.png" ContentType="image/png"/>
  <Override PartName="/ppt/media/image17.jpeg" ContentType="image/jpeg"/>
  <Override PartName="/ppt/media/image2.png" ContentType="image/png"/>
  <Override PartName="/ppt/media/image52.png" ContentType="image/png"/>
  <Override PartName="/ppt/media/image62.jpeg" ContentType="image/jpeg"/>
  <Override PartName="/ppt/media/image57.png" ContentType="image/png"/>
  <Override PartName="/ppt/media/image83.jpeg" ContentType="image/jpeg"/>
  <Override PartName="/ppt/media/image22.png" ContentType="image/png"/>
  <Override PartName="/ppt/media/image20.jpeg" ContentType="image/jpeg"/>
  <Override PartName="/ppt/media/image39.png" ContentType="image/png"/>
  <Override PartName="/ppt/media/image30.jpeg" ContentType="image/jpeg"/>
  <Override PartName="/ppt/media/image4.png" ContentType="image/png"/>
  <Override PartName="/ppt/media/image11.png" ContentType="image/png"/>
  <Override PartName="/ppt/media/image12.png" ContentType="image/png"/>
  <Override PartName="/ppt/media/image13.png" ContentType="image/png"/>
  <Override PartName="/ppt/media/image23.jpeg" ContentType="image/jpeg"/>
  <Override PartName="/ppt/media/image15.png" ContentType="image/png"/>
  <Override PartName="/ppt/media/image5.png" ContentType="image/png"/>
  <Override PartName="/ppt/media/image90.png" ContentType="image/png"/>
  <Override PartName="/ppt/media/image16.png" ContentType="image/png"/>
  <Override PartName="/ppt/media/image6.png" ContentType="image/png"/>
  <Override PartName="/ppt/media/image91.png" ContentType="image/png"/>
  <Override PartName="/ppt/media/image21.jpeg" ContentType="image/jpeg"/>
  <Override PartName="/ppt/media/image19.png" ContentType="image/png"/>
  <Override PartName="/ppt/media/image9.png" ContentType="image/png"/>
  <Override PartName="/ppt/media/image94.png" ContentType="image/png"/>
  <Override PartName="/ppt/media/image47.png" ContentType="image/png"/>
  <Override PartName="/ppt/media/image36.jpeg" ContentType="image/jpeg"/>
  <Override PartName="/ppt/media/image48.png" ContentType="image/png"/>
  <Override PartName="/ppt/media/image49.png" ContentType="image/png"/>
  <Override PartName="/ppt/media/image50.png" ContentType="image/png"/>
  <Override PartName="/ppt/media/image27.png" ContentType="image/png"/>
  <Override PartName="/ppt/media/image53.jpeg" ContentType="image/jpeg"/>
  <Override PartName="/ppt/media/image37.png" ContentType="image/png"/>
  <Override PartName="/ppt/media/image54.jpeg" ContentType="image/jpeg"/>
  <Override PartName="/ppt/media/image60.png" ContentType="image/png"/>
  <Override PartName="/ppt/media/image61.png" ContentType="image/png"/>
  <Override PartName="/ppt/media/image95.jpeg" ContentType="image/jpeg"/>
  <Override PartName="/ppt/media/image63.png" ContentType="image/png"/>
  <Override PartName="/ppt/media/image64.png" ContentType="image/png"/>
  <Override PartName="/ppt/media/image65.png" ContentType="image/png"/>
  <Override PartName="/ppt/media/image14.png" ContentType="image/png"/>
  <Override PartName="/ppt/media/image66.jpeg" ContentType="image/jpeg"/>
  <Override PartName="/ppt/media/image7.png" ContentType="image/png"/>
  <Override PartName="/ppt/media/image92.png" ContentType="image/png"/>
  <Override PartName="/ppt/media/image67.png" ContentType="image/png"/>
  <Override PartName="/ppt/media/image68.png" ContentType="image/png"/>
  <Override PartName="/ppt/media/image70.png" ContentType="image/png"/>
  <Override PartName="/ppt/media/image71.png" ContentType="image/png"/>
  <Override PartName="/ppt/media/image73.png" ContentType="image/png"/>
  <Override PartName="/ppt/media/image74.png" ContentType="image/png"/>
  <Override PartName="/ppt/media/image75.png" ContentType="image/png"/>
  <Override PartName="/ppt/media/image76.png" ContentType="image/png"/>
  <Override PartName="/ppt/media/image58.jpeg" ContentType="image/jpeg"/>
  <Override PartName="/ppt/media/image77.png" ContentType="image/png"/>
  <Override PartName="/ppt/media/image24.jpeg" ContentType="image/jpeg"/>
  <Override PartName="/ppt/media/image85.jpeg" ContentType="image/jpeg"/>
  <Override PartName="/ppt/media/image78.png" ContentType="image/png"/>
  <Override PartName="/ppt/media/image79.png" ContentType="image/png"/>
  <Override PartName="/ppt/media/image81.png" ContentType="image/png"/>
  <Override PartName="/ppt/media/image82.png" ContentType="image/png"/>
  <Override PartName="/ppt/media/image84.png" ContentType="image/png"/>
  <Override PartName="/ppt/media/image86.png" ContentType="image/png"/>
  <Override PartName="/ppt/media/image87.jpeg" ContentType="image/jpeg"/>
  <Override PartName="/ppt/media/image88.png" ContentType="image/png"/>
  <Override PartName="/ppt/media/image89.png" ContentType="image/png"/>
  <Override PartName="/ppt/media/image101.png" ContentType="image/png"/>
  <Override PartName="/ppt/media/image96.png" ContentType="image/png"/>
  <Override PartName="/ppt/slides/slide72.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57.xml" ContentType="application/vnd.openxmlformats-officedocument.presentationml.slide+xml"/>
  <Override PartName="/ppt/slides/slide9.xml" ContentType="application/vnd.openxmlformats-officedocument.presentationml.slide+xml"/>
  <Override PartName="/ppt/slides/slide52.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51.xml" ContentType="application/vnd.openxmlformats-officedocument.presentationml.slide+xml"/>
  <Override PartName="/ppt/slides/slide3.xml" ContentType="application/vnd.openxmlformats-officedocument.presentationml.slide+xml"/>
  <Override PartName="/ppt/slides/slide25.xml" ContentType="application/vnd.openxmlformats-officedocument.presentationml.slide+xml"/>
  <Override PartName="/ppt/slides/slide50.xml" ContentType="application/vnd.openxmlformats-officedocument.presentationml.slide+xml"/>
  <Override PartName="/ppt/slides/slide2.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69.xml" ContentType="application/vnd.openxmlformats-officedocument.presentationml.slide+xml"/>
  <Override PartName="/ppt/slides/slide10.xml" ContentType="application/vnd.openxmlformats-officedocument.presentationml.slide+xml"/>
  <Override PartName="/ppt/slides/slide56.xml" ContentType="application/vnd.openxmlformats-officedocument.presentationml.slide+xml"/>
  <Override PartName="/ppt/slides/slide8.xml" ContentType="application/vnd.openxmlformats-officedocument.presentationml.slide+xml"/>
  <Override PartName="/ppt/slides/_rels/slide72.xml.rels" ContentType="application/vnd.openxmlformats-package.relationships+xml"/>
  <Override PartName="/ppt/slides/_rels/slide71.xml.rels" ContentType="application/vnd.openxmlformats-package.relationships+xml"/>
  <Override PartName="/ppt/slides/_rels/slide67.xml.rels" ContentType="application/vnd.openxmlformats-package.relationships+xml"/>
  <Override PartName="/ppt/slides/_rels/slide66.xml.rels" ContentType="application/vnd.openxmlformats-package.relationships+xml"/>
  <Override PartName="/ppt/slides/_rels/slide65.xml.rels" ContentType="application/vnd.openxmlformats-package.relationships+xml"/>
  <Override PartName="/ppt/slides/_rels/slide64.xml.rels" ContentType="application/vnd.openxmlformats-package.relationships+xml"/>
  <Override PartName="/ppt/slides/_rels/slide63.xml.rels" ContentType="application/vnd.openxmlformats-package.relationships+xml"/>
  <Override PartName="/ppt/slides/_rels/slide62.xml.rels" ContentType="application/vnd.openxmlformats-package.relationships+xml"/>
  <Override PartName="/ppt/slides/_rels/slide61.xml.rels" ContentType="application/vnd.openxmlformats-package.relationships+xml"/>
  <Override PartName="/ppt/slides/_rels/slide60.xml.rels" ContentType="application/vnd.openxmlformats-package.relationships+xml"/>
  <Override PartName="/ppt/slides/_rels/slide59.xml.rels" ContentType="application/vnd.openxmlformats-package.relationships+xml"/>
  <Override PartName="/ppt/slides/_rels/slide57.xml.rels" ContentType="application/vnd.openxmlformats-package.relationships+xml"/>
  <Override PartName="/ppt/slides/_rels/slide56.xml.rels" ContentType="application/vnd.openxmlformats-package.relationships+xml"/>
  <Override PartName="/ppt/slides/_rels/slide55.xml.rels" ContentType="application/vnd.openxmlformats-package.relationships+xml"/>
  <Override PartName="/ppt/slides/_rels/slide54.xml.rels" ContentType="application/vnd.openxmlformats-package.relationships+xml"/>
  <Override PartName="/ppt/slides/_rels/slide53.xml.rels" ContentType="application/vnd.openxmlformats-package.relationships+xml"/>
  <Override PartName="/ppt/slides/_rels/slide52.xml.rels" ContentType="application/vnd.openxmlformats-package.relationships+xml"/>
  <Override PartName="/ppt/slides/_rels/slide49.xml.rels" ContentType="application/vnd.openxmlformats-package.relationships+xml"/>
  <Override PartName="/ppt/slides/_rels/slide48.xml.rels" ContentType="application/vnd.openxmlformats-package.relationships+xml"/>
  <Override PartName="/ppt/slides/_rels/slide47.xml.rels" ContentType="application/vnd.openxmlformats-package.relationships+xml"/>
  <Override PartName="/ppt/slides/_rels/slide21.xml.rels" ContentType="application/vnd.openxmlformats-package.relationships+xml"/>
  <Override PartName="/ppt/slides/_rels/slide32.xml.rels" ContentType="application/vnd.openxmlformats-package.relationships+xml"/>
  <Override PartName="/ppt/slides/_rels/slide20.xml.rels" ContentType="application/vnd.openxmlformats-package.relationships+xml"/>
  <Override PartName="/ppt/slides/_rels/slide31.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22.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69.xml.rels" ContentType="application/vnd.openxmlformats-package.relationships+xml"/>
  <Override PartName="/ppt/slides/_rels/slide50.xml.rels" ContentType="application/vnd.openxmlformats-package.relationships+xml"/>
  <Override PartName="/ppt/slides/_rels/slide5.xml.rels" ContentType="application/vnd.openxmlformats-package.relationships+xml"/>
  <Override PartName="/ppt/slides/_rels/slide27.xml.rels" ContentType="application/vnd.openxmlformats-package.relationships+xml"/>
  <Override PartName="/ppt/slides/_rels/slide19.xml.rels" ContentType="application/vnd.openxmlformats-package.relationships+xml"/>
  <Override PartName="/ppt/slides/_rels/slide70.xml.rels" ContentType="application/vnd.openxmlformats-package.relationships+xml"/>
  <Override PartName="/ppt/slides/_rels/slide12.xml.rels" ContentType="application/vnd.openxmlformats-package.relationships+xml"/>
  <Override PartName="/ppt/slides/_rels/slide68.xml.rels" ContentType="application/vnd.openxmlformats-package.relationships+xml"/>
  <Override PartName="/ppt/slides/_rels/slide4.xml.rels" ContentType="application/vnd.openxmlformats-package.relationships+xml"/>
  <Override PartName="/ppt/slides/_rels/slide18.xml.rels" ContentType="application/vnd.openxmlformats-package.relationships+xml"/>
  <Override PartName="/ppt/slides/_rels/slide11.xml.rels" ContentType="application/vnd.openxmlformats-package.relationships+xml"/>
  <Override PartName="/ppt/slides/_rels/slide3.xml.rels" ContentType="application/vnd.openxmlformats-package.relationships+xml"/>
  <Override PartName="/ppt/slides/_rels/slide25.xml.rels" ContentType="application/vnd.openxmlformats-package.relationships+xml"/>
  <Override PartName="/ppt/slides/_rels/slide51.xml.rels" ContentType="application/vnd.openxmlformats-package.relationships+xml"/>
  <Override PartName="/ppt/slides/_rels/slide6.xml.rels" ContentType="application/vnd.openxmlformats-package.relationships+xml"/>
  <Override PartName="/ppt/slides/_rels/slide28.xml.rels" ContentType="application/vnd.openxmlformats-package.relationships+xml"/>
  <Override PartName="/ppt/slides/_rels/slide7.xml.rels" ContentType="application/vnd.openxmlformats-package.relationships+xml"/>
  <Override PartName="/ppt/slides/_rels/slide1.xml.rels" ContentType="application/vnd.openxmlformats-package.relationships+xml"/>
  <Override PartName="/ppt/slides/_rels/slide23.xml.rels" ContentType="application/vnd.openxmlformats-package.relationships+xml"/>
  <Override PartName="/ppt/slides/_rels/slide8.xml.rels" ContentType="application/vnd.openxmlformats-package.relationships+xml"/>
  <Override PartName="/ppt/slides/_rels/slide2.xml.rels" ContentType="application/vnd.openxmlformats-package.relationships+xml"/>
  <Override PartName="/ppt/slides/_rels/slide24.xml.rels" ContentType="application/vnd.openxmlformats-package.relationships+xml"/>
  <Override PartName="/ppt/slides/_rels/slide9.xml.rels" ContentType="application/vnd.openxmlformats-package.relationships+xml"/>
  <Override PartName="/ppt/slides/_rels/slide17.xml.rels" ContentType="application/vnd.openxmlformats-package.relationships+xml"/>
  <Override PartName="/ppt/slides/_rels/slide29.xml.rels" ContentType="application/vnd.openxmlformats-package.relationships+xml"/>
  <Override PartName="/ppt/slides/_rels/slide10.xml.rels" ContentType="application/vnd.openxmlformats-package.relationships+xml"/>
  <Override PartName="/ppt/slides/_rels/slide58.xml.rels" ContentType="application/vnd.openxmlformats-package.relationships+xml"/>
  <Override PartName="/ppt/slides/_rels/slide26.xml.rels" ContentType="application/vnd.openxmlformats-package.relationships+xml"/>
  <Override PartName="/ppt/slides/_rels/slide30.xml.rels" ContentType="application/vnd.openxmlformats-package.relationships+xml"/>
  <Override PartName="/ppt/slides/_rels/slide33.xml.rels" ContentType="application/vnd.openxmlformats-package.relationships+xml"/>
  <Override PartName="/ppt/slides/_rels/slide44.xml.rels" ContentType="application/vnd.openxmlformats-package.relationships+xml"/>
  <Override PartName="/ppt/slides/_rels/slide34.xml.rels" ContentType="application/vnd.openxmlformats-package.relationships+xml"/>
  <Override PartName="/ppt/slides/_rels/slide45.xml.rels" ContentType="application/vnd.openxmlformats-package.relationships+xml"/>
  <Override PartName="/ppt/slides/_rels/slide35.xml.rels" ContentType="application/vnd.openxmlformats-package.relationships+xml"/>
  <Override PartName="/ppt/slides/_rels/slide36.xml.rels" ContentType="application/vnd.openxmlformats-package.relationships+xml"/>
  <Override PartName="/ppt/slides/_rels/slide37.xml.rels" ContentType="application/vnd.openxmlformats-package.relationships+xml"/>
  <Override PartName="/ppt/slides/_rels/slide38.xml.rels" ContentType="application/vnd.openxmlformats-package.relationships+xml"/>
  <Override PartName="/ppt/slides/_rels/slide39.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6.xml.rels" ContentType="application/vnd.openxmlformats-package.relationships+xml"/>
  <Override PartName="/ppt/slides/slide53.xml" ContentType="application/vnd.openxmlformats-officedocument.presentationml.slide+xml"/>
  <Override PartName="/ppt/slides/slide5.xml" ContentType="application/vnd.openxmlformats-officedocument.presentationml.slide+xml"/>
  <Override PartName="/ppt/slides/slide27.xml" ContentType="application/vnd.openxmlformats-officedocument.presentationml.slide+xml"/>
  <Override PartName="/ppt/slides/slide20.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28.xml" ContentType="application/vnd.openxmlformats-officedocument.presentationml.slide+xml"/>
  <Override PartName="/ppt/slides/slide21.xml" ContentType="application/vnd.openxmlformats-officedocument.presentationml.slide+xml"/>
  <Override PartName="/ppt/slides/slide55.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charts/chart16.xml" ContentType="application/vnd.openxmlformats-officedocument.drawingml.chart+xml"/>
  <Override PartName="/ppt/charts/chart15.xml" ContentType="application/vnd.openxmlformats-officedocument.drawingml.chart+xml"/>
  <Override PartName="/ppt/charts/chart14.xml" ContentType="application/vnd.openxmlformats-officedocument.drawingml.chart+xml"/>
  <Override PartName="/ppt/charts/chart13.xml" ContentType="application/vnd.openxmlformats-officedocument.drawingml.chart+xml"/>
  <Override PartName="/ppt/charts/chart12.xml" ContentType="application/vnd.openxmlformats-officedocument.drawingml.chart+xml"/>
  <Override PartName="/ppt/charts/chart11.xml" ContentType="application/vnd.openxmlformats-officedocument.drawingml.chart+xml"/>
  <Override PartName="/ppt/charts/chart4.xml" ContentType="application/vnd.openxmlformats-officedocument.drawingml.chart+xml"/>
  <Override PartName="/ppt/charts/chart3.xml" ContentType="application/vnd.openxmlformats-officedocument.drawingml.chart+xml"/>
  <Override PartName="/ppt/charts/chart2.xml" ContentType="application/vnd.openxmlformats-officedocument.drawingml.chart+xml"/>
  <Override PartName="/ppt/charts/chart1.xml" ContentType="application/vnd.openxmlformats-officedocument.drawingml.chart+xml"/>
  <Override PartName="/ppt/charts/chart5.xml" ContentType="application/vnd.openxmlformats-officedocument.drawingml.chart+xml"/>
  <Override PartName="/ppt/charts/chart10.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ppt/slideMasters/_rels/slideMaster4.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theme/theme5.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_rels/slideLayout48.xml.rels" ContentType="application/vnd.openxmlformats-package.relationships+xml"/>
  <Override PartName="/ppt/slideLayouts/_rels/slideLayout47.xml.rels" ContentType="application/vnd.openxmlformats-package.relationships+xml"/>
  <Override PartName="/ppt/slideLayouts/_rels/slideLayout21.xml.rels" ContentType="application/vnd.openxmlformats-package.relationships+xml"/>
  <Override PartName="/ppt/slideLayouts/_rels/slideLayout32.xml.rels" ContentType="application/vnd.openxmlformats-package.relationships+xml"/>
  <Override PartName="/ppt/slideLayouts/_rels/slideLayout31.xml.rels" ContentType="application/vnd.openxmlformats-package.relationships+xml"/>
  <Override PartName="/ppt/slideLayouts/_rels/slideLayout16.xml.rels" ContentType="application/vnd.openxmlformats-package.relationships+xml"/>
  <Override PartName="/ppt/slideLayouts/_rels/slideLayout15.xml.rels" ContentType="application/vnd.openxmlformats-package.relationships+xml"/>
  <Override PartName="/ppt/slideLayouts/_rels/slideLayout22.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27.xml.rels" ContentType="application/vnd.openxmlformats-package.relationships+xml"/>
  <Override PartName="/ppt/slideLayouts/_rels/slideLayout19.xml.rels" ContentType="application/vnd.openxmlformats-package.relationships+xml"/>
  <Override PartName="/ppt/slideLayouts/_rels/slideLayout12.xml.rels" ContentType="application/vnd.openxmlformats-package.relationships+xml"/>
  <Override PartName="/ppt/slideLayouts/_rels/slideLayout18.xml.rels" ContentType="application/vnd.openxmlformats-package.relationships+xml"/>
  <Override PartName="/ppt/slideLayouts/_rels/slideLayout11.xml.rels" ContentType="application/vnd.openxmlformats-package.relationships+xml"/>
  <Override PartName="/ppt/slideLayouts/_rels/slideLayout4.xml.rels" ContentType="application/vnd.openxmlformats-package.relationships+xml"/>
  <Override PartName="/ppt/slideLayouts/_rels/slideLayout3.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41.xml.rels" ContentType="application/vnd.openxmlformats-package.relationships+xml"/>
  <Override PartName="/ppt/slideLayouts/_rels/slideLayout7.xml.rels" ContentType="application/vnd.openxmlformats-package.relationships+xml"/>
  <Override PartName="/ppt/slideLayouts/_rels/slideLayout42.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43.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33.xml.rels" ContentType="application/vnd.openxmlformats-package.relationships+xml"/>
  <Override PartName="/ppt/slideLayouts/_rels/slideLayout44.xml.rels" ContentType="application/vnd.openxmlformats-package.relationships+xml"/>
  <Override PartName="/ppt/slideLayouts/_rels/slideLayout17.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0.xml.rels" ContentType="application/vnd.openxmlformats-package.relationships+xml"/>
  <Override PartName="/ppt/slideLayouts/_rels/slideLayout39.xml.rels" ContentType="application/vnd.openxmlformats-package.relationships+xml"/>
  <Override PartName="/ppt/slideLayouts/_rels/slideLayout26.xml.rels" ContentType="application/vnd.openxmlformats-package.relationships+xml"/>
  <Override PartName="/ppt/slideLayouts/_rels/slideLayout28.xml.rels" ContentType="application/vnd.openxmlformats-package.relationships+xml"/>
  <Override PartName="/ppt/slideLayouts/_rels/slideLayout10.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4.xml.rels" ContentType="application/vnd.openxmlformats-package.relationships+xml"/>
  <Override PartName="/ppt/slideLayouts/_rels/slideLayout45.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40.xml.rels" ContentType="application/vnd.openxmlformats-package.relationships+xml"/>
  <Override PartName="/ppt/slideLayouts/_rels/slideLayout46.xml.rels" ContentType="application/vnd.openxmlformats-package.relationships+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48.xml" ContentType="application/vnd.openxmlformats-officedocument.presentationml.slideLayout+xml"/>
  <Override PartName="/ppt/slideLayouts/slideLayout7.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6.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1.xml" ContentType="application/vnd.openxmlformats-officedocument.presentationml.slideLayout+xml"/>
  <Override PartName="/ppt/slideLayouts/slideLayout42.xml" ContentType="application/vnd.openxmlformats-officedocument.presentationml.slideLayout+xml"/>
  <Override PartName="/ppt/slideLayouts/slideLayout2.xml" ContentType="application/vnd.openxmlformats-officedocument.presentationml.slideLayout+xml"/>
  <Override PartName="/ppt/slideLayouts/slideLayout43.xml" ContentType="application/vnd.openxmlformats-officedocument.presentationml.slideLayout+xml"/>
  <Override PartName="/ppt/slideLayouts/slideLayout3.xml" ContentType="application/vnd.openxmlformats-officedocument.presentationml.slideLayout+xml"/>
  <Override PartName="/ppt/slideLayouts/slideLayout44.xml" ContentType="application/vnd.openxmlformats-officedocument.presentationml.slideLayout+xml"/>
  <Override PartName="/ppt/slideLayouts/slideLayout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46.xml" ContentType="application/vnd.openxmlformats-officedocument.presentationml.slideLayout+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Lst>
  <p:sldSz cx="9144000" cy="6858000"/>
  <p:notesSz cx="9874250" cy="672465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
</Relationships>
</file>

<file path=ppt/charts/chart1.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ff"/>
            </a:solidFill>
            <a:ln>
              <a:solidFill>
                <a:srgbClr val="000000"/>
              </a:solidFill>
            </a:ln>
          </c:spPr>
          <c:explosion val="0"/>
          <c:dPt>
            <c:idx val="0"/>
            <c:spPr>
              <a:solidFill>
                <a:srgbClr val="ffffff"/>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solidFill>
                <a:srgbClr val="ffffff"/>
              </a:solidFill>
              <a:ln w="19080">
                <a:solidFill>
                  <a:srgbClr val="000000"/>
                </a:solidFill>
                <a:round/>
              </a:ln>
            </c:spPr>
          </c:dPt>
          <c:dPt>
            <c:idx val="5"/>
            <c:spPr>
              <a:solidFill>
                <a:srgbClr val="ffffff"/>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10.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00"/>
            </a:solidFill>
            <a:ln>
              <a:solidFill>
                <a:srgbClr val="000000"/>
              </a:solidFill>
            </a:ln>
          </c:spPr>
          <c:explosion val="0"/>
          <c:dPt>
            <c:idx val="0"/>
            <c:spPr>
              <a:solidFill>
                <a:srgbClr val="ffff00"/>
              </a:solidFill>
              <a:ln w="19080">
                <a:solidFill>
                  <a:srgbClr val="000000"/>
                </a:solidFill>
                <a:round/>
              </a:ln>
            </c:spPr>
          </c:dPt>
          <c:dPt>
            <c:idx val="1"/>
            <c:spPr>
              <a:solidFill>
                <a:srgbClr val="ffff00"/>
              </a:solidFill>
              <a:ln w="19080">
                <a:solidFill>
                  <a:srgbClr val="000000"/>
                </a:solidFill>
                <a:round/>
              </a:ln>
            </c:spPr>
          </c:dPt>
          <c:dPt>
            <c:idx val="2"/>
            <c:spPr>
              <a:noFill/>
              <a:ln w="19080">
                <a:solidFill>
                  <a:srgbClr val="000000"/>
                </a:solidFill>
                <a:round/>
              </a:ln>
            </c:spPr>
          </c:dPt>
          <c:dPt>
            <c:idx val="3"/>
            <c:spPr>
              <a:solidFill>
                <a:srgbClr val="ffff00"/>
              </a:solidFill>
              <a:ln w="19080">
                <a:solidFill>
                  <a:srgbClr val="000000"/>
                </a:solidFill>
                <a:round/>
              </a:ln>
            </c:spPr>
          </c:dPt>
          <c:dPt>
            <c:idx val="4"/>
            <c:spPr>
              <a:noFill/>
              <a:ln w="19080">
                <a:solidFill>
                  <a:srgbClr val="000000"/>
                </a:solidFill>
                <a:round/>
              </a:ln>
            </c:spPr>
          </c:dPt>
          <c:dPt>
            <c:idx val="5"/>
            <c:spPr>
              <a:solidFill>
                <a:srgbClr val="ffff00"/>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11.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ff"/>
            </a:solidFill>
            <a:ln>
              <a:solidFill>
                <a:srgbClr val="000000"/>
              </a:solidFill>
            </a:ln>
          </c:spPr>
          <c:explosion val="0"/>
          <c:dPt>
            <c:idx val="0"/>
            <c:spPr>
              <a:solidFill>
                <a:srgbClr val="ffffff"/>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solidFill>
                <a:srgbClr val="ffffff"/>
              </a:solidFill>
              <a:ln w="19080">
                <a:solidFill>
                  <a:srgbClr val="000000"/>
                </a:solidFill>
                <a:round/>
              </a:ln>
            </c:spPr>
          </c:dPt>
          <c:dPt>
            <c:idx val="5"/>
            <c:spPr>
              <a:solidFill>
                <a:srgbClr val="ffffff"/>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12.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sz="2800" spc="-1" strike="noStrike">
                <a:solidFill>
                  <a:srgbClr val="595959"/>
                </a:solidFill>
                <a:latin typeface="Verdana"/>
              </a:defRPr>
            </a:pPr>
            <a:r>
              <a:rPr b="1" sz="2800" spc="-1" strike="noStrike">
                <a:solidFill>
                  <a:srgbClr val="595959"/>
                </a:solidFill>
                <a:latin typeface="Verdana"/>
              </a:rPr>
              <a:t>États ayant utilisé la Convention de Budapest comme référence</a:t>
            </a:r>
          </a:p>
        </c:rich>
      </c:tx>
      <c:overlay val="0"/>
      <c:spPr>
        <a:noFill/>
        <a:ln>
          <a:noFill/>
        </a:ln>
      </c:spPr>
    </c:title>
    <c:autoTitleDeleted val="0"/>
    <c:plotArea>
      <c:pieChart>
        <c:varyColors val="1"/>
        <c:ser>
          <c:idx val="0"/>
          <c:order val="0"/>
          <c:tx>
            <c:strRef>
              <c:f>label 0</c:f>
              <c:strCache>
                <c:ptCount val="1"/>
                <c:pt idx="0">
                  <c:v>Column1</c:v>
                </c:pt>
              </c:strCache>
            </c:strRef>
          </c:tx>
          <c:spPr>
            <a:solidFill>
              <a:srgbClr val="4f81bd"/>
            </a:solidFill>
            <a:ln>
              <a:noFill/>
            </a:ln>
          </c:spPr>
          <c:explosion val="0"/>
          <c:dPt>
            <c:idx val="0"/>
            <c:spPr>
              <a:solidFill>
                <a:srgbClr val="4f81bd"/>
              </a:solidFill>
              <a:ln w="19080">
                <a:solidFill>
                  <a:srgbClr val="ffffff"/>
                </a:solidFill>
                <a:round/>
              </a:ln>
            </c:spPr>
          </c:dPt>
          <c:dPt>
            <c:idx val="1"/>
            <c:spPr>
              <a:solidFill>
                <a:srgbClr val="c0504d"/>
              </a:solidFill>
              <a:ln w="19080">
                <a:solidFill>
                  <a:srgbClr val="ffffff"/>
                </a:solidFill>
                <a:round/>
              </a:ln>
            </c:spPr>
          </c:dPt>
          <c:dLbls>
            <c:numFmt formatCode="General" sourceLinked="1"/>
            <c:dLbl>
              <c:idx val="0"/>
              <c:numFmt formatCode="General" sourceLinked="1"/>
              <c:txPr>
                <a:bodyPr/>
                <a:lstStyle/>
                <a:p>
                  <a:pPr>
                    <a:defRPr b="1" sz="2000" spc="-1" strike="noStrike">
                      <a:solidFill>
                        <a:srgbClr val="404040"/>
                      </a:solidFill>
                      <a:latin typeface="Verdana"/>
                    </a:defRPr>
                  </a:pPr>
                </a:p>
              </c:txPr>
              <c:dLblPos val="bestFit"/>
              <c:showLegendKey val="0"/>
              <c:showVal val="1"/>
              <c:showCatName val="0"/>
              <c:showSerName val="0"/>
              <c:showPercent val="0"/>
            </c:dLbl>
            <c:dLbl>
              <c:idx val="1"/>
              <c:numFmt formatCode="General" sourceLinked="1"/>
              <c:txPr>
                <a:bodyPr/>
                <a:lstStyle/>
                <a:p>
                  <a:pPr>
                    <a:defRPr b="1" sz="2000" spc="-1" strike="noStrike">
                      <a:solidFill>
                        <a:srgbClr val="404040"/>
                      </a:solidFill>
                      <a:latin typeface="Verdana"/>
                    </a:defRPr>
                  </a:pPr>
                </a:p>
              </c:txPr>
              <c:dLblPos val="bestFit"/>
              <c:showLegendKey val="0"/>
              <c:showVal val="1"/>
              <c:showCatName val="0"/>
              <c:showSerName val="0"/>
              <c:showPercent val="0"/>
            </c:dLbl>
            <c:txPr>
              <a:bodyPr/>
              <a:lstStyle/>
              <a:p>
                <a:pPr>
                  <a:defRPr b="1" sz="2000" spc="-1" strike="noStrike">
                    <a:solidFill>
                      <a:srgbClr val="404040"/>
                    </a:solidFill>
                    <a:latin typeface="Verdana"/>
                  </a:defRPr>
                </a:pPr>
              </a:p>
            </c:txPr>
            <c:dLblPos val="bestFit"/>
            <c:showLegendKey val="0"/>
            <c:showVal val="1"/>
            <c:showCatName val="0"/>
            <c:showSerName val="0"/>
            <c:showPercent val="0"/>
            <c:showLeaderLines val="0"/>
          </c:dLbls>
          <c:cat>
            <c:strRef>
              <c:f>categories</c:f>
              <c:strCache>
                <c:ptCount val="2"/>
                <c:pt idx="0">
                  <c:v>States which used BC as guideline for reform</c:v>
                </c:pt>
                <c:pt idx="1">
                  <c:v>States which did not use BC as guideline for reform</c:v>
                </c:pt>
              </c:strCache>
            </c:strRef>
          </c:cat>
          <c:val>
            <c:numRef>
              <c:f>0</c:f>
              <c:numCache>
                <c:formatCode>General</c:formatCode>
                <c:ptCount val="2"/>
                <c:pt idx="0">
                  <c:v>153</c:v>
                </c:pt>
                <c:pt idx="1">
                  <c:v>40</c:v>
                </c:pt>
              </c:numCache>
            </c:numRef>
          </c:val>
        </c:ser>
        <c:firstSliceAng val="0"/>
      </c:pieChart>
      <c:spPr>
        <a:noFill/>
        <a:ln>
          <a:noFill/>
        </a:ln>
      </c:spPr>
    </c:plotArea>
    <c:legend>
      <c:legendPos val="b"/>
      <c:overlay val="0"/>
      <c:spPr>
        <a:noFill/>
        <a:ln>
          <a:noFill/>
        </a:ln>
      </c:spPr>
      <c:txPr>
        <a:bodyPr/>
        <a:lstStyle/>
        <a:p>
          <a:pPr>
            <a:defRPr b="0" sz="2300" spc="-1" strike="noStrike">
              <a:solidFill>
                <a:srgbClr val="595959"/>
              </a:solidFill>
              <a:latin typeface="Verdana"/>
            </a:defRPr>
          </a:pPr>
        </a:p>
      </c:txPr>
    </c:legend>
    <c:plotVisOnly val="1"/>
    <c:dispBlanksAs val="gap"/>
  </c:chart>
  <c:spPr>
    <a:noFill/>
    <a:ln>
      <a:noFill/>
    </a:ln>
  </c:spPr>
</c:chartSpace>
</file>

<file path=ppt/charts/chart13.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sz="2200" spc="-1" strike="noStrike">
                <a:solidFill>
                  <a:srgbClr val="595959"/>
                </a:solidFill>
                <a:latin typeface="Verdana"/>
              </a:defRPr>
            </a:pPr>
            <a:r>
              <a:rPr b="1" sz="2200" spc="-1" strike="noStrike">
                <a:solidFill>
                  <a:srgbClr val="595959"/>
                </a:solidFill>
                <a:latin typeface="Verdana"/>
              </a:rPr>
              <a:t>Facebook Transparency Report H1 2019</a:t>
            </a:r>
          </a:p>
        </c:rich>
      </c:tx>
      <c:overlay val="0"/>
      <c:spPr>
        <a:noFill/>
        <a:ln>
          <a:noFill/>
        </a:ln>
      </c:spPr>
    </c:title>
    <c:autoTitleDeleted val="0"/>
    <c:plotArea>
      <c:barChart>
        <c:barDir val="col"/>
        <c:grouping val="percentStacked"/>
        <c:varyColors val="0"/>
        <c:ser>
          <c:idx val="0"/>
          <c:order val="0"/>
          <c:tx>
            <c:strRef>
              <c:f>label 0</c:f>
              <c:strCache>
                <c:ptCount val="1"/>
                <c:pt idx="0">
                  <c:v>Some data produced</c:v>
                </c:pt>
              </c:strCache>
            </c:strRef>
          </c:tx>
          <c:spPr>
            <a:solidFill>
              <a:srgbClr val="4f81bd"/>
            </a:solidFill>
            <a:ln>
              <a:noFill/>
            </a:ln>
          </c:spPr>
          <c:invertIfNegative val="0"/>
          <c:dLbls>
            <c:numFmt formatCode="General"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0</c:f>
              <c:numCache>
                <c:formatCode>General</c:formatCode>
                <c:ptCount val="2"/>
                <c:pt idx="0">
                  <c:v>74752</c:v>
                </c:pt>
                <c:pt idx="1">
                  <c:v>19568</c:v>
                </c:pt>
              </c:numCache>
            </c:numRef>
          </c:val>
        </c:ser>
        <c:ser>
          <c:idx val="1"/>
          <c:order val="1"/>
          <c:tx>
            <c:strRef>
              <c:f>label 1</c:f>
              <c:strCache>
                <c:ptCount val="1"/>
                <c:pt idx="0">
                  <c:v>No data produced</c:v>
                </c:pt>
              </c:strCache>
            </c:strRef>
          </c:tx>
          <c:spPr>
            <a:solidFill>
              <a:srgbClr val="c0504d"/>
            </a:solidFill>
            <a:ln>
              <a:noFill/>
            </a:ln>
          </c:spPr>
          <c:invertIfNegative val="0"/>
          <c:dLbls>
            <c:numFmt formatCode="General"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1</c:f>
              <c:numCache>
                <c:formatCode>General</c:formatCode>
                <c:ptCount val="2"/>
                <c:pt idx="0">
                  <c:v>20622</c:v>
                </c:pt>
                <c:pt idx="1">
                  <c:v>15035</c:v>
                </c:pt>
              </c:numCache>
            </c:numRef>
          </c:val>
        </c:ser>
        <c:gapWidth val="150"/>
        <c:overlap val="100"/>
        <c:axId val="93023817"/>
        <c:axId val="9994590"/>
      </c:barChart>
      <c:catAx>
        <c:axId val="93023817"/>
        <c:scaling>
          <c:orientation val="minMax"/>
        </c:scaling>
        <c:delete val="0"/>
        <c:axPos val="b"/>
        <c:numFmt formatCode="DD/MM/YYYY" sourceLinked="1"/>
        <c:majorTickMark val="none"/>
        <c:minorTickMark val="none"/>
        <c:tickLblPos val="nextTo"/>
        <c:spPr>
          <a:ln w="9360">
            <a:solidFill>
              <a:srgbClr val="d9d9d9"/>
            </a:solidFill>
            <a:round/>
          </a:ln>
        </c:spPr>
        <c:txPr>
          <a:bodyPr/>
          <a:lstStyle/>
          <a:p>
            <a:pPr>
              <a:defRPr b="0" sz="1500" spc="-1" strike="noStrike">
                <a:solidFill>
                  <a:srgbClr val="595959"/>
                </a:solidFill>
                <a:latin typeface="Verdana"/>
              </a:defRPr>
            </a:pPr>
          </a:p>
        </c:txPr>
        <c:crossAx val="9994590"/>
        <c:crosses val="autoZero"/>
        <c:auto val="1"/>
        <c:lblAlgn val="ctr"/>
        <c:lblOffset val="100"/>
      </c:catAx>
      <c:valAx>
        <c:axId val="9994590"/>
        <c:scaling>
          <c:orientation val="minMax"/>
        </c:scaling>
        <c:delete val="0"/>
        <c:axPos val="l"/>
        <c:majorGridlines>
          <c:spPr>
            <a:ln w="9360">
              <a:solidFill>
                <a:srgbClr val="d9d9d9"/>
              </a:solidFill>
              <a:round/>
            </a:ln>
          </c:spPr>
        </c:majorGridlines>
        <c:numFmt formatCode="0%" sourceLinked="0"/>
        <c:majorTickMark val="none"/>
        <c:minorTickMark val="none"/>
        <c:tickLblPos val="nextTo"/>
        <c:spPr>
          <a:ln w="9360">
            <a:noFill/>
          </a:ln>
        </c:spPr>
        <c:txPr>
          <a:bodyPr/>
          <a:lstStyle/>
          <a:p>
            <a:pPr>
              <a:defRPr b="0" sz="1400" spc="-1" strike="noStrike">
                <a:solidFill>
                  <a:srgbClr val="595959"/>
                </a:solidFill>
                <a:latin typeface="Verdana"/>
              </a:defRPr>
            </a:pPr>
          </a:p>
        </c:txPr>
        <c:crossAx val="93023817"/>
        <c:crosses val="autoZero"/>
      </c:valAx>
      <c:spPr>
        <a:noFill/>
        <a:ln>
          <a:noFill/>
        </a:ln>
      </c:spPr>
    </c:plotArea>
    <c:legend>
      <c:legendPos val="b"/>
      <c:overlay val="0"/>
      <c:spPr>
        <a:noFill/>
        <a:ln>
          <a:noFill/>
        </a:ln>
      </c:spPr>
      <c:txPr>
        <a:bodyPr/>
        <a:lstStyle/>
        <a:p>
          <a:pPr>
            <a:defRPr b="0" sz="1500" spc="-1" strike="noStrike">
              <a:solidFill>
                <a:srgbClr val="595959"/>
              </a:solidFill>
              <a:latin typeface="Verdana"/>
            </a:defRPr>
          </a:pPr>
        </a:p>
      </c:txPr>
    </c:legend>
    <c:plotVisOnly val="1"/>
    <c:dispBlanksAs val="gap"/>
  </c:chart>
  <c:spPr>
    <a:noFill/>
    <a:ln>
      <a:noFill/>
    </a:ln>
  </c:spPr>
</c:chartSpace>
</file>

<file path=ppt/charts/chart14.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sz="2200" spc="-1" strike="noStrike">
                <a:solidFill>
                  <a:srgbClr val="595959"/>
                </a:solidFill>
                <a:latin typeface="Verdana"/>
              </a:defRPr>
            </a:pPr>
            <a:r>
              <a:rPr b="1" sz="2200" spc="-1" strike="noStrike">
                <a:solidFill>
                  <a:srgbClr val="595959"/>
                </a:solidFill>
                <a:latin typeface="Verdana"/>
              </a:rPr>
              <a:t>Facebook Transparency Report H2 2019</a:t>
            </a:r>
          </a:p>
        </c:rich>
      </c:tx>
      <c:overlay val="0"/>
      <c:spPr>
        <a:noFill/>
        <a:ln>
          <a:noFill/>
        </a:ln>
      </c:spPr>
    </c:title>
    <c:autoTitleDeleted val="0"/>
    <c:plotArea>
      <c:barChart>
        <c:barDir val="col"/>
        <c:grouping val="percentStacked"/>
        <c:varyColors val="0"/>
        <c:ser>
          <c:idx val="0"/>
          <c:order val="0"/>
          <c:tx>
            <c:strRef>
              <c:f>label 0</c:f>
              <c:strCache>
                <c:ptCount val="1"/>
                <c:pt idx="0">
                  <c:v>Some data produced</c:v>
                </c:pt>
              </c:strCache>
            </c:strRef>
          </c:tx>
          <c:spPr>
            <a:solidFill>
              <a:srgbClr val="4f81bd"/>
            </a:solidFill>
            <a:ln>
              <a:noFill/>
            </a:ln>
          </c:spPr>
          <c:invertIfNegative val="0"/>
          <c:dLbls>
            <c:numFmt formatCode="#,##0"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0</c:f>
              <c:numCache>
                <c:formatCode>General</c:formatCode>
                <c:ptCount val="2"/>
                <c:pt idx="0">
                  <c:v>80541</c:v>
                </c:pt>
                <c:pt idx="1">
                  <c:v>24272</c:v>
                </c:pt>
              </c:numCache>
            </c:numRef>
          </c:val>
        </c:ser>
        <c:ser>
          <c:idx val="1"/>
          <c:order val="1"/>
          <c:tx>
            <c:strRef>
              <c:f>label 1</c:f>
              <c:strCache>
                <c:ptCount val="1"/>
                <c:pt idx="0">
                  <c:v>No data produced</c:v>
                </c:pt>
              </c:strCache>
            </c:strRef>
          </c:tx>
          <c:spPr>
            <a:solidFill>
              <a:srgbClr val="c0504d"/>
            </a:solidFill>
            <a:ln>
              <a:noFill/>
            </a:ln>
          </c:spPr>
          <c:invertIfNegative val="0"/>
          <c:dLbls>
            <c:numFmt formatCode="#,##0"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1</c:f>
              <c:numCache>
                <c:formatCode>General</c:formatCode>
                <c:ptCount val="2"/>
                <c:pt idx="0">
                  <c:v>18899</c:v>
                </c:pt>
                <c:pt idx="1">
                  <c:v>17163</c:v>
                </c:pt>
              </c:numCache>
            </c:numRef>
          </c:val>
        </c:ser>
        <c:gapWidth val="150"/>
        <c:overlap val="100"/>
        <c:axId val="27484171"/>
        <c:axId val="88588218"/>
      </c:barChart>
      <c:catAx>
        <c:axId val="27484171"/>
        <c:scaling>
          <c:orientation val="minMax"/>
        </c:scaling>
        <c:delete val="0"/>
        <c:axPos val="b"/>
        <c:numFmt formatCode="DD/MM/YYYY" sourceLinked="1"/>
        <c:majorTickMark val="none"/>
        <c:minorTickMark val="none"/>
        <c:tickLblPos val="nextTo"/>
        <c:spPr>
          <a:ln w="9360">
            <a:solidFill>
              <a:srgbClr val="d9d9d9"/>
            </a:solidFill>
            <a:round/>
          </a:ln>
        </c:spPr>
        <c:txPr>
          <a:bodyPr/>
          <a:lstStyle/>
          <a:p>
            <a:pPr>
              <a:defRPr b="0" sz="1500" spc="-1" strike="noStrike">
                <a:solidFill>
                  <a:srgbClr val="595959"/>
                </a:solidFill>
                <a:latin typeface="Verdana"/>
              </a:defRPr>
            </a:pPr>
          </a:p>
        </c:txPr>
        <c:crossAx val="88588218"/>
        <c:crosses val="autoZero"/>
        <c:auto val="1"/>
        <c:lblAlgn val="ctr"/>
        <c:lblOffset val="100"/>
      </c:catAx>
      <c:valAx>
        <c:axId val="88588218"/>
        <c:scaling>
          <c:orientation val="minMax"/>
        </c:scaling>
        <c:delete val="0"/>
        <c:axPos val="l"/>
        <c:majorGridlines>
          <c:spPr>
            <a:ln w="9360">
              <a:solidFill>
                <a:srgbClr val="d9d9d9"/>
              </a:solidFill>
              <a:round/>
            </a:ln>
          </c:spPr>
        </c:majorGridlines>
        <c:numFmt formatCode="0%" sourceLinked="0"/>
        <c:majorTickMark val="none"/>
        <c:minorTickMark val="none"/>
        <c:tickLblPos val="nextTo"/>
        <c:spPr>
          <a:ln w="9360">
            <a:noFill/>
          </a:ln>
        </c:spPr>
        <c:txPr>
          <a:bodyPr/>
          <a:lstStyle/>
          <a:p>
            <a:pPr>
              <a:defRPr b="0" sz="1400" spc="-1" strike="noStrike">
                <a:solidFill>
                  <a:srgbClr val="595959"/>
                </a:solidFill>
                <a:latin typeface="Verdana"/>
              </a:defRPr>
            </a:pPr>
          </a:p>
        </c:txPr>
        <c:crossAx val="27484171"/>
        <c:crosses val="autoZero"/>
      </c:valAx>
      <c:spPr>
        <a:noFill/>
        <a:ln>
          <a:noFill/>
        </a:ln>
      </c:spPr>
    </c:plotArea>
    <c:legend>
      <c:legendPos val="b"/>
      <c:overlay val="0"/>
      <c:spPr>
        <a:noFill/>
        <a:ln>
          <a:noFill/>
        </a:ln>
      </c:spPr>
      <c:txPr>
        <a:bodyPr/>
        <a:lstStyle/>
        <a:p>
          <a:pPr>
            <a:defRPr b="0" sz="1500" spc="-1" strike="noStrike">
              <a:solidFill>
                <a:srgbClr val="595959"/>
              </a:solidFill>
              <a:latin typeface="Verdana"/>
            </a:defRPr>
          </a:pPr>
        </a:p>
      </c:txPr>
    </c:legend>
    <c:plotVisOnly val="1"/>
    <c:dispBlanksAs val="gap"/>
  </c:chart>
  <c:spPr>
    <a:noFill/>
    <a:ln>
      <a:noFill/>
    </a:ln>
  </c:spPr>
</c:chartSpace>
</file>

<file path=ppt/charts/chart15.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sz="2200" spc="-1" strike="noStrike">
                <a:solidFill>
                  <a:srgbClr val="595959"/>
                </a:solidFill>
                <a:latin typeface="Verdana"/>
              </a:defRPr>
            </a:pPr>
            <a:r>
              <a:rPr b="1" sz="2200" spc="-1" strike="noStrike">
                <a:solidFill>
                  <a:srgbClr val="595959"/>
                </a:solidFill>
                <a:latin typeface="Verdana"/>
              </a:rPr>
              <a:t>Twitter Transparency Report H1 2019</a:t>
            </a:r>
          </a:p>
        </c:rich>
      </c:tx>
      <c:overlay val="0"/>
      <c:spPr>
        <a:noFill/>
        <a:ln>
          <a:noFill/>
        </a:ln>
      </c:spPr>
    </c:title>
    <c:autoTitleDeleted val="0"/>
    <c:plotArea>
      <c:barChart>
        <c:barDir val="col"/>
        <c:grouping val="percentStacked"/>
        <c:varyColors val="0"/>
        <c:ser>
          <c:idx val="0"/>
          <c:order val="0"/>
          <c:tx>
            <c:strRef>
              <c:f>label 0</c:f>
              <c:strCache>
                <c:ptCount val="1"/>
                <c:pt idx="0">
                  <c:v>Data produced</c:v>
                </c:pt>
              </c:strCache>
            </c:strRef>
          </c:tx>
          <c:spPr>
            <a:solidFill>
              <a:srgbClr val="4f81bd"/>
            </a:solidFill>
            <a:ln>
              <a:noFill/>
            </a:ln>
          </c:spPr>
          <c:invertIfNegative val="0"/>
          <c:dLbls>
            <c:numFmt formatCode="#,##0"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0</c:f>
              <c:numCache>
                <c:formatCode>General</c:formatCode>
                <c:ptCount val="2"/>
                <c:pt idx="0">
                  <c:v>3372</c:v>
                </c:pt>
                <c:pt idx="1">
                  <c:v>83</c:v>
                </c:pt>
              </c:numCache>
            </c:numRef>
          </c:val>
        </c:ser>
        <c:ser>
          <c:idx val="1"/>
          <c:order val="1"/>
          <c:tx>
            <c:strRef>
              <c:f>label 1</c:f>
              <c:strCache>
                <c:ptCount val="1"/>
                <c:pt idx="0">
                  <c:v>No data produced</c:v>
                </c:pt>
              </c:strCache>
            </c:strRef>
          </c:tx>
          <c:spPr>
            <a:solidFill>
              <a:srgbClr val="c0504d"/>
            </a:solidFill>
            <a:ln>
              <a:noFill/>
            </a:ln>
          </c:spPr>
          <c:invertIfNegative val="0"/>
          <c:dLbls>
            <c:numFmt formatCode="#,##0"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1</c:f>
              <c:numCache>
                <c:formatCode>General</c:formatCode>
                <c:ptCount val="2"/>
                <c:pt idx="0">
                  <c:v>3078</c:v>
                </c:pt>
                <c:pt idx="1">
                  <c:v>767</c:v>
                </c:pt>
              </c:numCache>
            </c:numRef>
          </c:val>
        </c:ser>
        <c:gapWidth val="150"/>
        <c:overlap val="100"/>
        <c:axId val="94716047"/>
        <c:axId val="71296477"/>
      </c:barChart>
      <c:catAx>
        <c:axId val="94716047"/>
        <c:scaling>
          <c:orientation val="minMax"/>
        </c:scaling>
        <c:delete val="0"/>
        <c:axPos val="b"/>
        <c:numFmt formatCode="DD/MM/YYYY" sourceLinked="1"/>
        <c:majorTickMark val="none"/>
        <c:minorTickMark val="none"/>
        <c:tickLblPos val="nextTo"/>
        <c:spPr>
          <a:ln w="9360">
            <a:solidFill>
              <a:srgbClr val="d9d9d9"/>
            </a:solidFill>
            <a:round/>
          </a:ln>
        </c:spPr>
        <c:txPr>
          <a:bodyPr/>
          <a:lstStyle/>
          <a:p>
            <a:pPr>
              <a:defRPr b="0" sz="1500" spc="-1" strike="noStrike">
                <a:solidFill>
                  <a:srgbClr val="595959"/>
                </a:solidFill>
                <a:latin typeface="Verdana"/>
              </a:defRPr>
            </a:pPr>
          </a:p>
        </c:txPr>
        <c:crossAx val="71296477"/>
        <c:crosses val="autoZero"/>
        <c:auto val="1"/>
        <c:lblAlgn val="ctr"/>
        <c:lblOffset val="100"/>
      </c:catAx>
      <c:valAx>
        <c:axId val="71296477"/>
        <c:scaling>
          <c:orientation val="minMax"/>
        </c:scaling>
        <c:delete val="0"/>
        <c:axPos val="l"/>
        <c:majorGridlines>
          <c:spPr>
            <a:ln w="9360">
              <a:solidFill>
                <a:srgbClr val="d9d9d9"/>
              </a:solidFill>
              <a:round/>
            </a:ln>
          </c:spPr>
        </c:majorGridlines>
        <c:numFmt formatCode="0%" sourceLinked="0"/>
        <c:majorTickMark val="none"/>
        <c:minorTickMark val="none"/>
        <c:tickLblPos val="nextTo"/>
        <c:spPr>
          <a:ln w="9360">
            <a:noFill/>
          </a:ln>
        </c:spPr>
        <c:txPr>
          <a:bodyPr/>
          <a:lstStyle/>
          <a:p>
            <a:pPr>
              <a:defRPr b="0" sz="1400" spc="-1" strike="noStrike">
                <a:solidFill>
                  <a:srgbClr val="595959"/>
                </a:solidFill>
                <a:latin typeface="Verdana"/>
              </a:defRPr>
            </a:pPr>
          </a:p>
        </c:txPr>
        <c:crossAx val="94716047"/>
        <c:crosses val="autoZero"/>
      </c:valAx>
      <c:spPr>
        <a:noFill/>
        <a:ln>
          <a:noFill/>
        </a:ln>
      </c:spPr>
    </c:plotArea>
    <c:legend>
      <c:legendPos val="b"/>
      <c:overlay val="0"/>
      <c:spPr>
        <a:noFill/>
        <a:ln>
          <a:noFill/>
        </a:ln>
      </c:spPr>
      <c:txPr>
        <a:bodyPr/>
        <a:lstStyle/>
        <a:p>
          <a:pPr>
            <a:defRPr b="0" sz="1500" spc="-1" strike="noStrike">
              <a:solidFill>
                <a:srgbClr val="595959"/>
              </a:solidFill>
              <a:latin typeface="Verdana"/>
            </a:defRPr>
          </a:pPr>
        </a:p>
      </c:txPr>
    </c:legend>
    <c:plotVisOnly val="1"/>
    <c:dispBlanksAs val="gap"/>
  </c:chart>
  <c:spPr>
    <a:noFill/>
    <a:ln>
      <a:noFill/>
    </a:ln>
  </c:spPr>
</c:chartSpace>
</file>

<file path=ppt/charts/chart16.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1" sz="2200" spc="-1" strike="noStrike">
                <a:solidFill>
                  <a:srgbClr val="595959"/>
                </a:solidFill>
                <a:latin typeface="Verdana"/>
              </a:defRPr>
            </a:pPr>
            <a:r>
              <a:rPr b="1" sz="2200" spc="-1" strike="noStrike">
                <a:solidFill>
                  <a:srgbClr val="595959"/>
                </a:solidFill>
                <a:latin typeface="Verdana"/>
              </a:rPr>
              <a:t>Twitter Transparency Report H2 2019</a:t>
            </a:r>
          </a:p>
        </c:rich>
      </c:tx>
      <c:overlay val="0"/>
      <c:spPr>
        <a:noFill/>
        <a:ln>
          <a:noFill/>
        </a:ln>
      </c:spPr>
    </c:title>
    <c:autoTitleDeleted val="0"/>
    <c:plotArea>
      <c:barChart>
        <c:barDir val="col"/>
        <c:grouping val="percentStacked"/>
        <c:varyColors val="0"/>
        <c:ser>
          <c:idx val="0"/>
          <c:order val="0"/>
          <c:tx>
            <c:strRef>
              <c:f>label 0</c:f>
              <c:strCache>
                <c:ptCount val="1"/>
                <c:pt idx="0">
                  <c:v>Data produced</c:v>
                </c:pt>
              </c:strCache>
            </c:strRef>
          </c:tx>
          <c:spPr>
            <a:solidFill>
              <a:srgbClr val="4f81bd"/>
            </a:solidFill>
            <a:ln>
              <a:noFill/>
            </a:ln>
          </c:spPr>
          <c:invertIfNegative val="0"/>
          <c:dLbls>
            <c:numFmt formatCode="#,##0"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0</c:f>
              <c:numCache>
                <c:formatCode>General</c:formatCode>
                <c:ptCount val="2"/>
                <c:pt idx="0">
                  <c:v>3392</c:v>
                </c:pt>
                <c:pt idx="1">
                  <c:v>175</c:v>
                </c:pt>
              </c:numCache>
            </c:numRef>
          </c:val>
        </c:ser>
        <c:ser>
          <c:idx val="1"/>
          <c:order val="1"/>
          <c:tx>
            <c:strRef>
              <c:f>label 1</c:f>
              <c:strCache>
                <c:ptCount val="1"/>
                <c:pt idx="0">
                  <c:v>No data produced</c:v>
                </c:pt>
              </c:strCache>
            </c:strRef>
          </c:tx>
          <c:spPr>
            <a:solidFill>
              <a:srgbClr val="c0504d"/>
            </a:solidFill>
            <a:ln>
              <a:noFill/>
            </a:ln>
          </c:spPr>
          <c:invertIfNegative val="0"/>
          <c:dLbls>
            <c:numFmt formatCode="#,##0" sourceLinked="1"/>
            <c:txPr>
              <a:bodyPr/>
              <a:lstStyle/>
              <a:p>
                <a:pPr>
                  <a:defRPr b="0" sz="1000" spc="-1" strike="noStrike">
                    <a:solidFill>
                      <a:srgbClr val="000000"/>
                    </a:solidFill>
                    <a:latin typeface="Verdana"/>
                  </a:defRPr>
                </a:pPr>
              </a:p>
            </c:txPr>
            <c:dLblPos val="ctr"/>
            <c:showLegendKey val="0"/>
            <c:showVal val="0"/>
            <c:showCatName val="0"/>
            <c:showSerName val="0"/>
            <c:showPercent val="0"/>
            <c:showLeaderLines val="0"/>
          </c:dLbls>
          <c:cat>
            <c:strRef>
              <c:f>categories</c:f>
              <c:strCache>
                <c:ptCount val="2"/>
                <c:pt idx="0">
                  <c:v>Parties to Budapest Convention</c:v>
                </c:pt>
                <c:pt idx="1">
                  <c:v>Other countries</c:v>
                </c:pt>
              </c:strCache>
            </c:strRef>
          </c:cat>
          <c:val>
            <c:numRef>
              <c:f>1</c:f>
              <c:numCache>
                <c:formatCode>General</c:formatCode>
                <c:ptCount val="2"/>
                <c:pt idx="0">
                  <c:v>3805</c:v>
                </c:pt>
                <c:pt idx="1">
                  <c:v>1447</c:v>
                </c:pt>
              </c:numCache>
            </c:numRef>
          </c:val>
        </c:ser>
        <c:gapWidth val="150"/>
        <c:overlap val="100"/>
        <c:axId val="20520134"/>
        <c:axId val="10274699"/>
      </c:barChart>
      <c:catAx>
        <c:axId val="20520134"/>
        <c:scaling>
          <c:orientation val="minMax"/>
        </c:scaling>
        <c:delete val="0"/>
        <c:axPos val="b"/>
        <c:numFmt formatCode="DD/MM/YYYY" sourceLinked="1"/>
        <c:majorTickMark val="none"/>
        <c:minorTickMark val="none"/>
        <c:tickLblPos val="nextTo"/>
        <c:spPr>
          <a:ln w="9360">
            <a:solidFill>
              <a:srgbClr val="d9d9d9"/>
            </a:solidFill>
            <a:round/>
          </a:ln>
        </c:spPr>
        <c:txPr>
          <a:bodyPr/>
          <a:lstStyle/>
          <a:p>
            <a:pPr>
              <a:defRPr b="0" sz="1500" spc="-1" strike="noStrike">
                <a:solidFill>
                  <a:srgbClr val="595959"/>
                </a:solidFill>
                <a:latin typeface="Verdana"/>
              </a:defRPr>
            </a:pPr>
          </a:p>
        </c:txPr>
        <c:crossAx val="10274699"/>
        <c:crosses val="autoZero"/>
        <c:auto val="1"/>
        <c:lblAlgn val="ctr"/>
        <c:lblOffset val="100"/>
      </c:catAx>
      <c:valAx>
        <c:axId val="10274699"/>
        <c:scaling>
          <c:orientation val="minMax"/>
        </c:scaling>
        <c:delete val="0"/>
        <c:axPos val="l"/>
        <c:majorGridlines>
          <c:spPr>
            <a:ln w="9360">
              <a:solidFill>
                <a:srgbClr val="d9d9d9"/>
              </a:solidFill>
              <a:round/>
            </a:ln>
          </c:spPr>
        </c:majorGridlines>
        <c:numFmt formatCode="0%" sourceLinked="0"/>
        <c:majorTickMark val="none"/>
        <c:minorTickMark val="none"/>
        <c:tickLblPos val="nextTo"/>
        <c:spPr>
          <a:ln w="9360">
            <a:noFill/>
          </a:ln>
        </c:spPr>
        <c:txPr>
          <a:bodyPr/>
          <a:lstStyle/>
          <a:p>
            <a:pPr>
              <a:defRPr b="0" sz="1400" spc="-1" strike="noStrike">
                <a:solidFill>
                  <a:srgbClr val="595959"/>
                </a:solidFill>
                <a:latin typeface="Verdana"/>
              </a:defRPr>
            </a:pPr>
          </a:p>
        </c:txPr>
        <c:crossAx val="20520134"/>
        <c:crosses val="autoZero"/>
      </c:valAx>
      <c:spPr>
        <a:noFill/>
        <a:ln>
          <a:noFill/>
        </a:ln>
      </c:spPr>
    </c:plotArea>
    <c:legend>
      <c:legendPos val="b"/>
      <c:overlay val="0"/>
      <c:spPr>
        <a:noFill/>
        <a:ln>
          <a:noFill/>
        </a:ln>
      </c:spPr>
      <c:txPr>
        <a:bodyPr/>
        <a:lstStyle/>
        <a:p>
          <a:pPr>
            <a:defRPr b="0" sz="1500" spc="-1" strike="noStrike">
              <a:solidFill>
                <a:srgbClr val="595959"/>
              </a:solidFill>
              <a:latin typeface="Verdana"/>
            </a:defRPr>
          </a:pPr>
        </a:p>
      </c:txPr>
    </c:legend>
    <c:plotVisOnly val="1"/>
    <c:dispBlanksAs val="gap"/>
  </c:chart>
  <c:spPr>
    <a:noFill/>
    <a:ln>
      <a:noFill/>
    </a:ln>
  </c:spPr>
</c:chartSpace>
</file>

<file path=ppt/charts/chart2.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00"/>
            </a:solidFill>
            <a:ln>
              <a:solidFill>
                <a:srgbClr val="000000"/>
              </a:solidFill>
            </a:ln>
          </c:spPr>
          <c:explosion val="0"/>
          <c:dPt>
            <c:idx val="0"/>
            <c:spPr>
              <a:solidFill>
                <a:srgbClr val="ffff00"/>
              </a:solidFill>
              <a:ln w="19080">
                <a:solidFill>
                  <a:srgbClr val="000000"/>
                </a:solidFill>
                <a:round/>
              </a:ln>
            </c:spPr>
          </c:dPt>
          <c:dPt>
            <c:idx val="1"/>
            <c:spPr>
              <a:solidFill>
                <a:srgbClr val="ffff00"/>
              </a:solidFill>
              <a:ln w="19080">
                <a:solidFill>
                  <a:srgbClr val="000000"/>
                </a:solidFill>
                <a:round/>
              </a:ln>
            </c:spPr>
          </c:dPt>
          <c:dPt>
            <c:idx val="2"/>
            <c:spPr>
              <a:solidFill>
                <a:srgbClr val="ffff00"/>
              </a:solidFill>
              <a:ln w="19080">
                <a:solidFill>
                  <a:srgbClr val="000000"/>
                </a:solidFill>
                <a:round/>
              </a:ln>
            </c:spPr>
          </c:dPt>
          <c:dPt>
            <c:idx val="3"/>
            <c:spPr>
              <a:solidFill>
                <a:srgbClr val="ffff00"/>
              </a:solidFill>
              <a:ln w="19080">
                <a:solidFill>
                  <a:srgbClr val="000000"/>
                </a:solidFill>
                <a:round/>
              </a:ln>
            </c:spPr>
          </c:dPt>
          <c:dPt>
            <c:idx val="4"/>
            <c:spPr>
              <a:solidFill>
                <a:srgbClr val="ffff00"/>
              </a:solidFill>
              <a:ln w="19080">
                <a:solidFill>
                  <a:srgbClr val="000000"/>
                </a:solidFill>
                <a:round/>
              </a:ln>
            </c:spPr>
          </c:dPt>
          <c:dPt>
            <c:idx val="5"/>
            <c:spPr>
              <a:solidFill>
                <a:srgbClr val="ffff00"/>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3.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ff"/>
            </a:solidFill>
            <a:ln>
              <a:solidFill>
                <a:srgbClr val="000000"/>
              </a:solidFill>
            </a:ln>
          </c:spPr>
          <c:explosion val="0"/>
          <c:dPt>
            <c:idx val="0"/>
            <c:spPr>
              <a:solidFill>
                <a:srgbClr val="ffffff"/>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solidFill>
                <a:srgbClr val="ffffff"/>
              </a:solidFill>
              <a:ln w="19080">
                <a:solidFill>
                  <a:srgbClr val="000000"/>
                </a:solidFill>
                <a:round/>
              </a:ln>
            </c:spPr>
          </c:dPt>
          <c:dPt>
            <c:idx val="5"/>
            <c:spPr>
              <a:solidFill>
                <a:srgbClr val="ffffff"/>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4.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00"/>
            </a:solidFill>
            <a:ln>
              <a:solidFill>
                <a:srgbClr val="000000"/>
              </a:solidFill>
            </a:ln>
          </c:spPr>
          <c:explosion val="0"/>
          <c:dPt>
            <c:idx val="0"/>
            <c:spPr>
              <a:solidFill>
                <a:srgbClr val="ffff00"/>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ln w="19080">
                <a:solidFill>
                  <a:srgbClr val="000000"/>
                </a:solidFill>
                <a:round/>
              </a:ln>
            </c:spPr>
          </c:dPt>
          <c:dPt>
            <c:idx val="5"/>
            <c:spPr>
              <a:solidFill>
                <a:srgbClr val="ffff00"/>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5.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ff"/>
            </a:solidFill>
            <a:ln>
              <a:solidFill>
                <a:srgbClr val="000000"/>
              </a:solidFill>
            </a:ln>
          </c:spPr>
          <c:explosion val="0"/>
          <c:dPt>
            <c:idx val="0"/>
            <c:spPr>
              <a:solidFill>
                <a:srgbClr val="ffffff"/>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solidFill>
                <a:srgbClr val="ffffff"/>
              </a:solidFill>
              <a:ln w="19080">
                <a:solidFill>
                  <a:srgbClr val="000000"/>
                </a:solidFill>
                <a:round/>
              </a:ln>
            </c:spPr>
          </c:dPt>
          <c:dPt>
            <c:idx val="5"/>
            <c:spPr>
              <a:solidFill>
                <a:srgbClr val="ffffff"/>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6.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00"/>
            </a:solidFill>
            <a:ln>
              <a:solidFill>
                <a:srgbClr val="000000"/>
              </a:solidFill>
            </a:ln>
          </c:spPr>
          <c:explosion val="0"/>
          <c:dPt>
            <c:idx val="0"/>
            <c:spPr>
              <a:solidFill>
                <a:srgbClr val="ffff00"/>
              </a:solidFill>
              <a:ln w="19080">
                <a:solidFill>
                  <a:srgbClr val="000000"/>
                </a:solidFill>
                <a:round/>
              </a:ln>
            </c:spPr>
          </c:dPt>
          <c:dPt>
            <c:idx val="1"/>
            <c:spPr>
              <a:solidFill>
                <a:srgbClr val="ffffff"/>
              </a:solidFill>
              <a:ln w="19080">
                <a:solidFill>
                  <a:srgbClr val="000000"/>
                </a:solidFill>
                <a:round/>
              </a:ln>
            </c:spPr>
          </c:dPt>
          <c:dPt>
            <c:idx val="2"/>
            <c:spPr>
              <a:solidFill>
                <a:srgbClr val="ffff00"/>
              </a:solidFill>
              <a:ln w="19080">
                <a:solidFill>
                  <a:srgbClr val="000000"/>
                </a:solidFill>
                <a:round/>
              </a:ln>
            </c:spPr>
          </c:dPt>
          <c:dPt>
            <c:idx val="3"/>
            <c:spPr>
              <a:solidFill>
                <a:srgbClr val="ffffff"/>
              </a:solidFill>
              <a:ln w="19080">
                <a:solidFill>
                  <a:srgbClr val="000000"/>
                </a:solidFill>
                <a:round/>
              </a:ln>
            </c:spPr>
          </c:dPt>
          <c:dPt>
            <c:idx val="4"/>
            <c:spPr>
              <a:ln w="19080">
                <a:solidFill>
                  <a:srgbClr val="000000"/>
                </a:solidFill>
                <a:round/>
              </a:ln>
            </c:spPr>
          </c:dPt>
          <c:dPt>
            <c:idx val="5"/>
            <c:spPr>
              <a:solidFill>
                <a:srgbClr val="ffff00"/>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7.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ff"/>
            </a:solidFill>
            <a:ln>
              <a:solidFill>
                <a:srgbClr val="000000"/>
              </a:solidFill>
            </a:ln>
          </c:spPr>
          <c:explosion val="0"/>
          <c:dPt>
            <c:idx val="0"/>
            <c:spPr>
              <a:solidFill>
                <a:srgbClr val="ffffff"/>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solidFill>
                <a:srgbClr val="ffffff"/>
              </a:solidFill>
              <a:ln w="19080">
                <a:solidFill>
                  <a:srgbClr val="000000"/>
                </a:solidFill>
                <a:round/>
              </a:ln>
            </c:spPr>
          </c:dPt>
          <c:dPt>
            <c:idx val="5"/>
            <c:spPr>
              <a:solidFill>
                <a:srgbClr val="ffffff"/>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8.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00"/>
            </a:solidFill>
            <a:ln>
              <a:solidFill>
                <a:srgbClr val="000000"/>
              </a:solidFill>
            </a:ln>
          </c:spPr>
          <c:explosion val="0"/>
          <c:dPt>
            <c:idx val="0"/>
            <c:spPr>
              <a:solidFill>
                <a:srgbClr val="ffff00"/>
              </a:solidFill>
              <a:ln w="19080">
                <a:solidFill>
                  <a:srgbClr val="000000"/>
                </a:solidFill>
                <a:round/>
              </a:ln>
            </c:spPr>
          </c:dPt>
          <c:dPt>
            <c:idx val="1"/>
            <c:spPr>
              <a:solidFill>
                <a:srgbClr val="ffffff"/>
              </a:solidFill>
              <a:ln w="19080">
                <a:solidFill>
                  <a:srgbClr val="000000"/>
                </a:solidFill>
                <a:round/>
              </a:ln>
            </c:spPr>
          </c:dPt>
          <c:dPt>
            <c:idx val="2"/>
            <c:spPr>
              <a:noFill/>
              <a:ln w="19080">
                <a:solidFill>
                  <a:srgbClr val="000000"/>
                </a:solidFill>
                <a:round/>
              </a:ln>
            </c:spPr>
          </c:dPt>
          <c:dPt>
            <c:idx val="3"/>
            <c:spPr>
              <a:solidFill>
                <a:srgbClr val="ffffff"/>
              </a:solidFill>
              <a:ln w="19080">
                <a:solidFill>
                  <a:srgbClr val="000000"/>
                </a:solidFill>
                <a:round/>
              </a:ln>
            </c:spPr>
          </c:dPt>
          <c:dPt>
            <c:idx val="4"/>
            <c:spPr>
              <a:ln w="19080">
                <a:solidFill>
                  <a:srgbClr val="000000"/>
                </a:solidFill>
                <a:round/>
              </a:ln>
            </c:spPr>
          </c:dPt>
          <c:dPt>
            <c:idx val="5"/>
            <c:spPr>
              <a:solidFill>
                <a:srgbClr val="ffff00"/>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charts/chart9.xml><?xml version="1.0" encoding="utf-8"?>
<c:chartSpace xmlns:c="http://schemas.openxmlformats.org/drawingml/2006/chart" xmlns:a="http://schemas.openxmlformats.org/drawingml/2006/main" xmlns:r="http://schemas.openxmlformats.org/officeDocument/2006/relationships">
  <c:lang val="en-US"/>
  <c:roundedCorners val="0"/>
  <c:chart>
    <c:title>
      <c:tx>
        <c:rich>
          <a:bodyPr rot="0"/>
          <a:lstStyle/>
          <a:p>
            <a:pPr>
              <a:defRPr b="0" sz="1862" spc="-1" strike="noStrike">
                <a:solidFill>
                  <a:srgbClr val="595959"/>
                </a:solidFill>
                <a:latin typeface="Verdana"/>
              </a:defRPr>
            </a:pPr>
            <a:r>
              <a:rPr b="0" sz="1862" spc="-1" strike="noStrike">
                <a:solidFill>
                  <a:srgbClr val="595959"/>
                </a:solidFill>
                <a:latin typeface="Verdana"/>
              </a:rPr>
              <a:t>   </a:t>
            </a:r>
          </a:p>
        </c:rich>
      </c:tx>
      <c:overlay val="0"/>
      <c:spPr>
        <a:noFill/>
        <a:ln>
          <a:noFill/>
        </a:ln>
      </c:spPr>
    </c:title>
    <c:autoTitleDeleted val="0"/>
    <c:plotArea>
      <c:pieChart>
        <c:varyColors val="1"/>
        <c:ser>
          <c:idx val="0"/>
          <c:order val="0"/>
          <c:tx>
            <c:strRef>
              <c:f>label 0</c:f>
              <c:strCache>
                <c:ptCount val="1"/>
                <c:pt idx="0">
                  <c:v>   </c:v>
                </c:pt>
              </c:strCache>
            </c:strRef>
          </c:tx>
          <c:spPr>
            <a:solidFill>
              <a:srgbClr val="ffffff"/>
            </a:solidFill>
            <a:ln>
              <a:solidFill>
                <a:srgbClr val="000000"/>
              </a:solidFill>
            </a:ln>
          </c:spPr>
          <c:explosion val="0"/>
          <c:dPt>
            <c:idx val="0"/>
            <c:spPr>
              <a:solidFill>
                <a:srgbClr val="ffffff"/>
              </a:solidFill>
              <a:ln w="19080">
                <a:solidFill>
                  <a:srgbClr val="000000"/>
                </a:solidFill>
                <a:round/>
              </a:ln>
            </c:spPr>
          </c:dPt>
          <c:dPt>
            <c:idx val="1"/>
            <c:spPr>
              <a:solidFill>
                <a:srgbClr val="ffffff"/>
              </a:solidFill>
              <a:ln w="19080">
                <a:solidFill>
                  <a:srgbClr val="000000"/>
                </a:solidFill>
                <a:round/>
              </a:ln>
            </c:spPr>
          </c:dPt>
          <c:dPt>
            <c:idx val="2"/>
            <c:spPr>
              <a:solidFill>
                <a:srgbClr val="ffffff"/>
              </a:solidFill>
              <a:ln w="19080">
                <a:solidFill>
                  <a:srgbClr val="000000"/>
                </a:solidFill>
                <a:round/>
              </a:ln>
            </c:spPr>
          </c:dPt>
          <c:dPt>
            <c:idx val="3"/>
            <c:spPr>
              <a:solidFill>
                <a:srgbClr val="ffffff"/>
              </a:solidFill>
              <a:ln w="19080">
                <a:solidFill>
                  <a:srgbClr val="000000"/>
                </a:solidFill>
                <a:round/>
              </a:ln>
            </c:spPr>
          </c:dPt>
          <c:dPt>
            <c:idx val="4"/>
            <c:spPr>
              <a:solidFill>
                <a:srgbClr val="ffffff"/>
              </a:solidFill>
              <a:ln w="19080">
                <a:solidFill>
                  <a:srgbClr val="000000"/>
                </a:solidFill>
                <a:round/>
              </a:ln>
            </c:spPr>
          </c:dPt>
          <c:dPt>
            <c:idx val="5"/>
            <c:spPr>
              <a:solidFill>
                <a:srgbClr val="ffffff"/>
              </a:solidFill>
              <a:ln w="19080">
                <a:solidFill>
                  <a:srgbClr val="000000"/>
                </a:solidFill>
                <a:round/>
              </a:ln>
            </c:spPr>
          </c:dPt>
          <c:dLbls>
            <c:numFmt formatCode="General" sourceLinked="1"/>
            <c:dLbl>
              <c:idx val="0"/>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1"/>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2"/>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3"/>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4"/>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dLbl>
              <c:idx val="5"/>
              <c:numFmt formatCode="General" sourceLinked="1"/>
              <c:txPr>
                <a:bodyPr/>
                <a:lstStyle/>
                <a:p>
                  <a:pPr>
                    <a:defRPr b="0" sz="1000" spc="-1" strike="noStrike">
                      <a:solidFill>
                        <a:srgbClr val="000000"/>
                      </a:solidFill>
                      <a:latin typeface="Verdana"/>
                    </a:defRPr>
                  </a:pPr>
                </a:p>
              </c:txPr>
              <c:dLblPos val="bestFit"/>
              <c:showLegendKey val="0"/>
              <c:showVal val="0"/>
              <c:showCatName val="0"/>
              <c:showSerName val="0"/>
              <c:showPercent val="0"/>
            </c:dLbl>
            <c:txPr>
              <a:bodyPr/>
              <a:lstStyle/>
              <a:p>
                <a:pPr>
                  <a:defRPr b="0" sz="1000" spc="-1" strike="noStrike">
                    <a:solidFill>
                      <a:srgbClr val="000000"/>
                    </a:solidFill>
                    <a:latin typeface="Verdana"/>
                  </a:defRPr>
                </a:pPr>
              </a:p>
            </c:txPr>
            <c:dLblPos val="bestFit"/>
            <c:showLegendKey val="0"/>
            <c:showVal val="0"/>
            <c:showCatName val="0"/>
            <c:showSerName val="0"/>
            <c:showPercent val="0"/>
            <c:showLeaderLines val="0"/>
          </c:dLbls>
          <c:val>
            <c:numRef>
              <c:f>0</c:f>
              <c:numCache>
                <c:formatCode>General</c:formatCode>
                <c:ptCount val="6"/>
                <c:pt idx="0">
                  <c:v>20</c:v>
                </c:pt>
                <c:pt idx="1">
                  <c:v>20</c:v>
                </c:pt>
                <c:pt idx="2">
                  <c:v>20</c:v>
                </c:pt>
                <c:pt idx="3">
                  <c:v>20</c:v>
                </c:pt>
                <c:pt idx="4">
                  <c:v>20</c:v>
                </c:pt>
                <c:pt idx="5">
                  <c:v>20</c:v>
                </c:pt>
              </c:numCache>
            </c:numRef>
          </c:val>
        </c:ser>
        <c:firstSliceAng val="0"/>
      </c:pieChart>
      <c:spPr>
        <a:noFill/>
        <a:ln>
          <a:noFill/>
        </a:ln>
      </c:spPr>
    </c:plotArea>
    <c:legend>
      <c:legendPos val="b"/>
      <c:overlay val="0"/>
      <c:spPr>
        <a:noFill/>
        <a:ln>
          <a:noFill/>
        </a:ln>
      </c:spPr>
      <c:txPr>
        <a:bodyPr/>
        <a:lstStyle/>
        <a:p>
          <a:pPr>
            <a:defRPr b="0" sz="1197" spc="-1" strike="noStrike">
              <a:solidFill>
                <a:srgbClr val="595959"/>
              </a:solidFill>
              <a:latin typeface="Verdana"/>
            </a:defRPr>
          </a:pPr>
        </a:p>
      </c:txPr>
    </c:legend>
    <c:plotVisOnly val="1"/>
    <c:dispBlanksAs val="gap"/>
  </c:chart>
  <c:spPr>
    <a:noFill/>
    <a:ln>
      <a:noFill/>
    </a:ln>
  </c:spPr>
</c:chartSpace>
</file>

<file path=ppt/notesMasters/_rels/notesMaster1.xml.rels><?xml version="1.0" encoding="UTF-8"?>
<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PlaceHolder 1"/>
          <p:cNvSpPr>
            <a:spLocks noGrp="1"/>
          </p:cNvSpPr>
          <p:nvPr>
            <p:ph type="sldImg"/>
          </p:nvPr>
        </p:nvSpPr>
        <p:spPr>
          <a:xfrm>
            <a:off x="533520" y="764280"/>
            <a:ext cx="6704640" cy="3771360"/>
          </a:xfrm>
          <a:prstGeom prst="rect">
            <a:avLst/>
          </a:prstGeom>
        </p:spPr>
        <p:txBody>
          <a:bodyPr lIns="0" rIns="0" tIns="0" bIns="0" anchor="ctr">
            <a:noAutofit/>
          </a:bodyPr>
          <a:p>
            <a:r>
              <a:rPr b="0" lang="en-US" sz="4400" spc="-1" strike="noStrike">
                <a:solidFill>
                  <a:srgbClr val="000000"/>
                </a:solidFill>
                <a:latin typeface="Calibri"/>
              </a:rPr>
              <a:t>Click to move the slide</a:t>
            </a:r>
            <a:endParaRPr b="0" lang="en-US" sz="4400" spc="-1" strike="noStrike">
              <a:solidFill>
                <a:srgbClr val="000000"/>
              </a:solidFill>
              <a:latin typeface="Calibri"/>
            </a:endParaRPr>
          </a:p>
        </p:txBody>
      </p:sp>
      <p:sp>
        <p:nvSpPr>
          <p:cNvPr id="165" name="PlaceHolder 2"/>
          <p:cNvSpPr>
            <a:spLocks noGrp="1"/>
          </p:cNvSpPr>
          <p:nvPr>
            <p:ph type="body"/>
          </p:nvPr>
        </p:nvSpPr>
        <p:spPr>
          <a:xfrm>
            <a:off x="777240" y="4777560"/>
            <a:ext cx="6217560" cy="4525920"/>
          </a:xfrm>
          <a:prstGeom prst="rect">
            <a:avLst/>
          </a:prstGeom>
        </p:spPr>
        <p:txBody>
          <a:bodyPr lIns="0" rIns="0" tIns="0" bIns="0">
            <a:noAutofit/>
          </a:bodyPr>
          <a:p>
            <a:r>
              <a:rPr b="0" lang="en-GB" sz="2000" spc="-1" strike="noStrike">
                <a:latin typeface="Arial"/>
              </a:rPr>
              <a:t>Click to edit the notes format</a:t>
            </a:r>
            <a:endParaRPr b="0" lang="en-GB" sz="2000" spc="-1" strike="noStrike">
              <a:latin typeface="Arial"/>
            </a:endParaRPr>
          </a:p>
        </p:txBody>
      </p:sp>
      <p:sp>
        <p:nvSpPr>
          <p:cNvPr id="166" name="PlaceHolder 3"/>
          <p:cNvSpPr>
            <a:spLocks noGrp="1"/>
          </p:cNvSpPr>
          <p:nvPr>
            <p:ph type="hdr"/>
          </p:nvPr>
        </p:nvSpPr>
        <p:spPr>
          <a:xfrm>
            <a:off x="0" y="0"/>
            <a:ext cx="3372840" cy="502560"/>
          </a:xfrm>
          <a:prstGeom prst="rect">
            <a:avLst/>
          </a:prstGeom>
        </p:spPr>
        <p:txBody>
          <a:bodyPr lIns="0" rIns="0" tIns="0" bIns="0">
            <a:noAutofit/>
          </a:bodyPr>
          <a:p>
            <a:r>
              <a:rPr b="0" lang="en-GB" sz="1400" spc="-1" strike="noStrike">
                <a:latin typeface="Times New Roman"/>
              </a:rPr>
              <a:t>&lt;header&gt;</a:t>
            </a:r>
            <a:endParaRPr b="0" lang="en-GB" sz="1400" spc="-1" strike="noStrike">
              <a:latin typeface="Times New Roman"/>
            </a:endParaRPr>
          </a:p>
        </p:txBody>
      </p:sp>
      <p:sp>
        <p:nvSpPr>
          <p:cNvPr id="167" name="PlaceHolder 4"/>
          <p:cNvSpPr>
            <a:spLocks noGrp="1"/>
          </p:cNvSpPr>
          <p:nvPr>
            <p:ph type="dt"/>
          </p:nvPr>
        </p:nvSpPr>
        <p:spPr>
          <a:xfrm>
            <a:off x="4399200" y="0"/>
            <a:ext cx="3372840" cy="502560"/>
          </a:xfrm>
          <a:prstGeom prst="rect">
            <a:avLst/>
          </a:prstGeom>
        </p:spPr>
        <p:txBody>
          <a:bodyPr lIns="0" rIns="0" tIns="0" bIns="0">
            <a:noAutofit/>
          </a:bodyPr>
          <a:p>
            <a:pPr algn="r"/>
            <a:r>
              <a:rPr b="0" lang="en-GB" sz="1400" spc="-1" strike="noStrike">
                <a:latin typeface="Times New Roman"/>
              </a:rPr>
              <a:t>&lt;date/time&gt;</a:t>
            </a:r>
            <a:endParaRPr b="0" lang="en-GB" sz="1400" spc="-1" strike="noStrike">
              <a:latin typeface="Times New Roman"/>
            </a:endParaRPr>
          </a:p>
        </p:txBody>
      </p:sp>
      <p:sp>
        <p:nvSpPr>
          <p:cNvPr id="168" name="PlaceHolder 5"/>
          <p:cNvSpPr>
            <a:spLocks noGrp="1"/>
          </p:cNvSpPr>
          <p:nvPr>
            <p:ph type="ftr"/>
          </p:nvPr>
        </p:nvSpPr>
        <p:spPr>
          <a:xfrm>
            <a:off x="0" y="9555480"/>
            <a:ext cx="3372840" cy="502560"/>
          </a:xfrm>
          <a:prstGeom prst="rect">
            <a:avLst/>
          </a:prstGeom>
        </p:spPr>
        <p:txBody>
          <a:bodyPr lIns="0" rIns="0" tIns="0" bIns="0" anchor="b">
            <a:noAutofit/>
          </a:bodyPr>
          <a:p>
            <a:r>
              <a:rPr b="0" lang="en-GB" sz="1400" spc="-1" strike="noStrike">
                <a:latin typeface="Times New Roman"/>
              </a:rPr>
              <a:t>&lt;footer&gt;</a:t>
            </a:r>
            <a:endParaRPr b="0" lang="en-GB" sz="1400" spc="-1" strike="noStrike">
              <a:latin typeface="Times New Roman"/>
            </a:endParaRPr>
          </a:p>
        </p:txBody>
      </p:sp>
      <p:sp>
        <p:nvSpPr>
          <p:cNvPr id="169" name="PlaceHolder 6"/>
          <p:cNvSpPr>
            <a:spLocks noGrp="1"/>
          </p:cNvSpPr>
          <p:nvPr>
            <p:ph type="sldNum"/>
          </p:nvPr>
        </p:nvSpPr>
        <p:spPr>
          <a:xfrm>
            <a:off x="4399200" y="9555480"/>
            <a:ext cx="3372840" cy="502560"/>
          </a:xfrm>
          <a:prstGeom prst="rect">
            <a:avLst/>
          </a:prstGeom>
        </p:spPr>
        <p:txBody>
          <a:bodyPr lIns="0" rIns="0" tIns="0" bIns="0" anchor="b">
            <a:noAutofit/>
          </a:bodyPr>
          <a:p>
            <a:pPr algn="r"/>
            <a:fld id="{950D53D5-4E38-4507-82F1-3D19C84F66FE}" type="slidenum">
              <a:rPr b="0" lang="en-GB" sz="1400" spc="-1" strike="noStrike">
                <a:latin typeface="Times New Roman"/>
              </a:rPr>
              <a:t>&lt;number&gt;</a:t>
            </a:fld>
            <a:endParaRPr b="0" lang="en-GB"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hyperlink" Target="http://www.coe.int/en/web/cybercrime-staging/glacy" TargetMode="External"/><Relationship Id="rId2" Type="http://schemas.openxmlformats.org/officeDocument/2006/relationships/slide" Target="../slides/slide12.xml"/><Relationship Id="rId3"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hyperlink" Target="http://www.coe.int/tcy" TargetMode="External"/><Relationship Id="rId2" Type="http://schemas.openxmlformats.org/officeDocument/2006/relationships/hyperlink" Target="http://www.coe.int/en/web/cybercrime-staging/glacy" TargetMode="External"/><Relationship Id="rId3" Type="http://schemas.openxmlformats.org/officeDocument/2006/relationships/slide" Target="../slides/slide32.xml"/><Relationship Id="rId4"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38.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
</Relationships>
</file>

<file path=ppt/notesSlides/_rels/notesSlide3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40.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
</Relationships>
</file>

<file path=ppt/notesSlides/_rels/notesSlide41.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
</Relationships>
</file>

<file path=ppt/notesSlides/_rels/notesSlide42.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
</Relationships>
</file>

<file path=ppt/notesSlides/_rels/notesSlide43.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
</Relationships>
</file>

<file path=ppt/notesSlides/_rels/notesSlide44.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
</Relationships>
</file>

<file path=ppt/notesSlides/_rels/notesSlide45.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
</Relationships>
</file>

<file path=ppt/notesSlides/_rels/notesSlide46.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
</Relationships>
</file>

<file path=ppt/notesSlides/_rels/notesSlide47.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
</Relationships>
</file>

<file path=ppt/notesSlides/_rels/notesSlide48.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
</Relationships>
</file>

<file path=ppt/notesSlides/_rels/notesSlide4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5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
</Relationships>
</file>

<file path=ppt/notesSlides/_rels/notesSlide5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
</Relationships>
</file>

<file path=ppt/notesSlides/_rels/notesSlide52.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
</Relationships>
</file>

<file path=ppt/notesSlides/_rels/notesSlide53.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
</Relationships>
</file>

<file path=ppt/notesSlides/_rels/notesSlide54.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
</Relationships>
</file>

<file path=ppt/notesSlides/_rels/notesSlide55.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
</Relationships>
</file>

<file path=ppt/notesSlides/_rels/notesSlide56.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
</Relationships>
</file>

<file path=ppt/notesSlides/_rels/notesSlide57.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
</Relationships>
</file>

<file path=ppt/notesSlides/_rels/notesSlide58.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
</Relationships>
</file>

<file path=ppt/notesSlides/_rels/notesSlide59.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60.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
</Relationships>
</file>

<file path=ppt/notesSlides/_rels/notesSlide61.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
</Relationships>
</file>

<file path=ppt/notesSlides/_rels/notesSlide62.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
</Relationships>
</file>

<file path=ppt/notesSlides/_rels/notesSlide63.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
</Relationships>
</file>

<file path=ppt/notesSlides/_rels/notesSlide64.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
</Relationships>
</file>

<file path=ppt/notesSlides/_rels/notesSlide65.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
</Relationships>
</file>

<file path=ppt/notesSlides/_rels/notesSlide66.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
</Relationships>
</file>

<file path=ppt/notesSlides/_rels/notesSlide67.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
</Relationships>
</file>

<file path=ppt/notesSlides/_rels/notesSlide68.xml.rels><?xml version="1.0" encoding="UTF-8"?>
<Relationships xmlns="http://schemas.openxmlformats.org/package/2006/relationships"><Relationship Id="rId1" Type="http://schemas.openxmlformats.org/officeDocument/2006/relationships/slide" Target="../slides/slide68.xml"/><Relationship Id="rId2" Type="http://schemas.openxmlformats.org/officeDocument/2006/relationships/notesMaster" Target="../notesMasters/notesMaster1.xml"/>
</Relationships>
</file>

<file path=ppt/notesSlides/_rels/notesSlide69.xml.rels><?xml version="1.0" encoding="UTF-8"?>
<Relationships xmlns="http://schemas.openxmlformats.org/package/2006/relationships"><Relationship Id="rId1" Type="http://schemas.openxmlformats.org/officeDocument/2006/relationships/slide" Target="../slides/slide69.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70.xml.rels><?xml version="1.0" encoding="UTF-8"?>
<Relationships xmlns="http://schemas.openxmlformats.org/package/2006/relationships"><Relationship Id="rId1" Type="http://schemas.openxmlformats.org/officeDocument/2006/relationships/slide" Target="../slides/slide70.xml"/><Relationship Id="rId2" Type="http://schemas.openxmlformats.org/officeDocument/2006/relationships/notesMaster" Target="../notesMasters/notesMaster1.xml"/>
</Relationships>
</file>

<file path=ppt/notesSlides/_rels/notesSlide71.xml.rels><?xml version="1.0" encoding="UTF-8"?>
<Relationships xmlns="http://schemas.openxmlformats.org/package/2006/relationships"><Relationship Id="rId1" Type="http://schemas.openxmlformats.org/officeDocument/2006/relationships/slide" Target="../slides/slide71.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55" name="PlaceHolder 1"/>
          <p:cNvSpPr>
            <a:spLocks noGrp="1"/>
          </p:cNvSpPr>
          <p:nvPr>
            <p:ph type="sldImg"/>
          </p:nvPr>
        </p:nvSpPr>
        <p:spPr>
          <a:xfrm>
            <a:off x="3255840" y="504720"/>
            <a:ext cx="3362040" cy="2520720"/>
          </a:xfrm>
          <a:prstGeom prst="rect">
            <a:avLst/>
          </a:prstGeom>
        </p:spPr>
      </p:sp>
      <p:sp>
        <p:nvSpPr>
          <p:cNvPr id="956" name="PlaceHolder 2"/>
          <p:cNvSpPr>
            <a:spLocks noGrp="1"/>
          </p:cNvSpPr>
          <p:nvPr>
            <p:ph type="body"/>
          </p:nvPr>
        </p:nvSpPr>
        <p:spPr>
          <a:xfrm>
            <a:off x="987480" y="3193920"/>
            <a:ext cx="7899120" cy="3025440"/>
          </a:xfrm>
          <a:prstGeom prst="rect">
            <a:avLst/>
          </a:prstGeom>
        </p:spPr>
        <p:txBody>
          <a:bodyPr>
            <a:noAutofit/>
          </a:bodyPr>
          <a:p>
            <a:endParaRPr b="0" lang="en-GB" sz="2000" spc="-1" strike="noStrike">
              <a:latin typeface="Arial"/>
            </a:endParaRPr>
          </a:p>
        </p:txBody>
      </p:sp>
      <p:sp>
        <p:nvSpPr>
          <p:cNvPr id="95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3610776-9082-4C68-A7CE-34D7733F143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6" name="PlaceHolder 1"/>
          <p:cNvSpPr>
            <a:spLocks noGrp="1"/>
          </p:cNvSpPr>
          <p:nvPr>
            <p:ph type="sldImg"/>
          </p:nvPr>
        </p:nvSpPr>
        <p:spPr>
          <a:xfrm>
            <a:off x="3255840" y="504720"/>
            <a:ext cx="3362040" cy="2520720"/>
          </a:xfrm>
          <a:prstGeom prst="rect">
            <a:avLst/>
          </a:prstGeom>
        </p:spPr>
      </p:sp>
      <p:sp>
        <p:nvSpPr>
          <p:cNvPr id="977"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shows the three-pronged approach adopted by the Council of Europe for its goal of “protecting you and your rights in cyberspace”. The trainer should explain each of these three goals:</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The first approach relates to the promotion of common standards for cybercrime legislation globally.  The trainer can explain that this is done through the Budapest Convention, which sets minimum standards that serve as guidance for countries to develop harmonised legislations that are consistent with international best practice. Due to the transnational nature of cybercrime, it is important that all jurisdictions adopt common standards to enable a unified approach to combatting cybercrime.</a:t>
            </a:r>
            <a:endParaRPr b="0" lang="en-GB" sz="1200" spc="-1" strike="noStrike">
              <a:latin typeface="Arial"/>
            </a:endParaRPr>
          </a:p>
          <a:p>
            <a:pPr>
              <a:lnSpc>
                <a:spcPct val="100000"/>
              </a:lnSpc>
            </a:pP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The second approach relates to follow up and assessments. This is led by the Cybercrime Convention Committee (T-CY), which plays an important role in assessing the effectiveness of the provisions of the Budapest Convention and working towards its improvement. The trainer can provide the examples the role played by T-CY in formulating the Additional Protocol to the Convention on Cybercrime, concerning the criminalisation of acts of a racist and xenophobic nature committed through computer systems, and also the ongoing work on the Second Additional Protocol on International Cooepration.  The trainer can also give the example of various Guidance Notes which have been issued by the T-CY, namely: </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1 on Computer system</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2 on Botnets</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3 on Transborder access</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4 on Identity theft </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5 on  DDOS attacks</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6 on  Critical infrastructure attacks</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7 on  Malware </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8 on Spam</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9 on Election Interference </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10 on  Production orders for subscriber information</a:t>
            </a:r>
            <a:endParaRPr b="0" lang="en-GB" sz="1200" spc="-1" strike="noStrike">
              <a:latin typeface="Arial"/>
            </a:endParaRPr>
          </a:p>
          <a:p>
            <a:pPr lvl="1" marL="1200240" indent="-456840" algn="just">
              <a:lnSpc>
                <a:spcPct val="100000"/>
              </a:lnSpc>
              <a:buClr>
                <a:srgbClr val="000000"/>
              </a:buClr>
              <a:buFont typeface="+mj-lt"/>
              <a:buAutoNum type="arabicPeriod"/>
            </a:pPr>
            <a:r>
              <a:rPr b="0" lang="en-GB" sz="1200" spc="-1" strike="noStrike">
                <a:solidFill>
                  <a:srgbClr val="000000"/>
                </a:solidFill>
                <a:latin typeface="Verdana"/>
                <a:ea typeface="Verdana"/>
              </a:rPr>
              <a:t>Guidance Note # 11 on Terrorism </a:t>
            </a:r>
            <a:endParaRPr b="0" lang="en-GB" sz="1200" spc="-1" strike="noStrike">
              <a:latin typeface="Arial"/>
            </a:endParaRPr>
          </a:p>
          <a:p>
            <a:pPr algn="just">
              <a:lnSpc>
                <a:spcPct val="100000"/>
              </a:lnSpc>
            </a:pP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solidFill>
                  <a:srgbClr val="000000"/>
                </a:solidFill>
                <a:latin typeface="+mn-lt"/>
                <a:ea typeface="MS PGothic"/>
              </a:rPr>
              <a:t>The third approach relates to capacity building. This is led by the Cybercrime Program Office (C-PROC) which is implemented through technical cooperation programs.  The trainer can move to the next slides, which describe the work of the C-PROC and its different programs. </a:t>
            </a:r>
            <a:endParaRPr b="0" lang="en-GB" sz="1200" spc="-1" strike="noStrike">
              <a:latin typeface="Arial"/>
            </a:endParaRPr>
          </a:p>
        </p:txBody>
      </p:sp>
      <p:sp>
        <p:nvSpPr>
          <p:cNvPr id="97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5AEE555-6B32-42CC-9552-917B286DCDF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9" name="PlaceHolder 1"/>
          <p:cNvSpPr>
            <a:spLocks noGrp="1"/>
          </p:cNvSpPr>
          <p:nvPr>
            <p:ph type="sldImg"/>
          </p:nvPr>
        </p:nvSpPr>
        <p:spPr>
          <a:xfrm>
            <a:off x="3255840" y="504720"/>
            <a:ext cx="3362040" cy="2520720"/>
          </a:xfrm>
          <a:prstGeom prst="rect">
            <a:avLst/>
          </a:prstGeom>
        </p:spPr>
      </p:sp>
      <p:sp>
        <p:nvSpPr>
          <p:cNvPr id="980"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provides information about the Cybercrime Program Office (C-PROC). This is the main body responsible for promoting the approach of the Council of Europe to support capacity building in terms of criminal justice capabilities on cybercrime and electronic evidence. </a:t>
            </a:r>
            <a:endParaRPr b="0" lang="en-GB" sz="1200" spc="-1" strike="noStrike">
              <a:latin typeface="Arial"/>
            </a:endParaRPr>
          </a:p>
        </p:txBody>
      </p:sp>
      <p:sp>
        <p:nvSpPr>
          <p:cNvPr id="98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3ADE291-C730-4262-AAE3-B561120DB90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2" name="PlaceHolder 1"/>
          <p:cNvSpPr>
            <a:spLocks noGrp="1"/>
          </p:cNvSpPr>
          <p:nvPr>
            <p:ph type="sldImg"/>
          </p:nvPr>
        </p:nvSpPr>
        <p:spPr>
          <a:xfrm>
            <a:off x="3255840" y="504720"/>
            <a:ext cx="3362040" cy="2520720"/>
          </a:xfrm>
          <a:prstGeom prst="rect">
            <a:avLst/>
          </a:prstGeom>
        </p:spPr>
      </p:sp>
      <p:sp>
        <p:nvSpPr>
          <p:cNvPr id="98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lists different ongoing projects being run by the Cybercrime Program Office (C-PROC). The trainer can explain that since C-PROC became operational in April 2014, it has initiated a number of projects – many of which have been concluded. The trainer can explain that the current ongoing projects. The trainer may share details of the programmes listed on the slide:</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1" lang="en-GB" sz="2000" spc="-1" strike="noStrike">
                <a:solidFill>
                  <a:srgbClr val="000000"/>
                </a:solidFill>
                <a:latin typeface="Open Sans"/>
                <a:ea typeface="MS PGothic"/>
              </a:rPr>
              <a:t>GLACY+ </a:t>
            </a:r>
            <a:r>
              <a:rPr b="0" lang="en-GB" sz="2000" spc="-1" strike="noStrike">
                <a:solidFill>
                  <a:srgbClr val="000000"/>
                </a:solidFill>
                <a:latin typeface="Open Sans"/>
                <a:ea typeface="MS PGothic"/>
              </a:rPr>
              <a:t>is a Joint project of the European Union (Instrument Contributing to Peace and Stability) and the Council of Europe.</a:t>
            </a:r>
            <a:endParaRPr b="0" lang="en-GB" sz="2000" spc="-1" strike="noStrike">
              <a:latin typeface="Arial"/>
            </a:endParaRPr>
          </a:p>
          <a:p>
            <a:pPr marL="216000" indent="-216000">
              <a:lnSpc>
                <a:spcPct val="100000"/>
              </a:lnSpc>
            </a:pPr>
            <a:r>
              <a:rPr b="0" lang="en-GB" sz="2000" spc="-1" strike="noStrike">
                <a:solidFill>
                  <a:srgbClr val="000000"/>
                </a:solidFill>
                <a:latin typeface="Open Sans"/>
                <a:ea typeface="MS PGothic"/>
              </a:rPr>
              <a:t>GLACY+ is intended to extend the experience of the </a:t>
            </a:r>
            <a:r>
              <a:rPr b="0" lang="en-GB" sz="2000" spc="-1" strike="noStrike">
                <a:solidFill>
                  <a:srgbClr val="000000"/>
                </a:solidFill>
                <a:latin typeface="Open Sans"/>
                <a:ea typeface="MS PGothic"/>
                <a:hlinkClick r:id="rId1"/>
              </a:rPr>
              <a:t>GLACY project</a:t>
            </a:r>
            <a:r>
              <a:rPr b="0" lang="en-GB" sz="2000" spc="-1" strike="noStrike">
                <a:solidFill>
                  <a:srgbClr val="000000"/>
                </a:solidFill>
                <a:latin typeface="Open Sans"/>
                <a:ea typeface="MS PGothic"/>
              </a:rPr>
              <a:t> (2013 – 2016) and supports fifteen priority and hub countries in Africa, Asia-Pacific and Latin America and the Caribbean region – Benin, Burkina Faso, Cabo Verde, Chile, Costa Rica, Dominican Republic, Ghana, Mauritius, Morocco, Nigeria, Paraguay, Philippines, Senegal, Sri Lanka and Tonga. These countries may serve as hubs to share their experience within their respective regions.</a:t>
            </a:r>
            <a:endParaRPr b="0" lang="en-GB" sz="2000" spc="-1" strike="noStrike">
              <a:latin typeface="Arial"/>
            </a:endParaRPr>
          </a:p>
          <a:p>
            <a:pPr marL="216000" indent="-216000">
              <a:lnSpc>
                <a:spcPct val="100000"/>
              </a:lnSpc>
            </a:pPr>
            <a:r>
              <a:rPr b="0" lang="en-GB" sz="2000" spc="-1" strike="noStrike">
                <a:solidFill>
                  <a:srgbClr val="000000"/>
                </a:solidFill>
                <a:latin typeface="Open Sans"/>
                <a:ea typeface="MS PGothic"/>
              </a:rPr>
              <a:t>Objectives:</a:t>
            </a:r>
            <a:endParaRPr b="0" lang="en-GB" sz="2000" spc="-1" strike="noStrike">
              <a:latin typeface="Arial"/>
            </a:endParaRPr>
          </a:p>
          <a:p>
            <a:pPr marL="216000" indent="-216000">
              <a:lnSpc>
                <a:spcPct val="100000"/>
              </a:lnSpc>
            </a:pPr>
            <a:r>
              <a:rPr b="0" lang="en-GB" sz="2000" spc="-1" strike="noStrike">
                <a:solidFill>
                  <a:srgbClr val="000000"/>
                </a:solidFill>
                <a:latin typeface="Open Sans"/>
                <a:ea typeface="MS PGothic"/>
              </a:rPr>
              <a:t>To strengthen the capacities of States worldwide to apply legislation on cybercrime and electronic evidence and enhance their abilities for effective international cooperation in this area.</a:t>
            </a:r>
            <a:endParaRPr b="0" lang="en-GB" sz="2000" spc="-1" strike="noStrike">
              <a:latin typeface="Arial"/>
            </a:endParaRPr>
          </a:p>
          <a:p>
            <a:pPr marL="216000" indent="-216000">
              <a:lnSpc>
                <a:spcPct val="100000"/>
              </a:lnSpc>
              <a:buClr>
                <a:srgbClr val="000000"/>
              </a:buClr>
              <a:buFont typeface="+mj-lt"/>
              <a:buAutoNum type="arabicPeriod"/>
            </a:pPr>
            <a:r>
              <a:rPr b="0" lang="en-GB" sz="2000" spc="-1" strike="noStrike">
                <a:solidFill>
                  <a:srgbClr val="000000"/>
                </a:solidFill>
                <a:latin typeface="Open Sans"/>
                <a:ea typeface="MS PGothic"/>
              </a:rPr>
              <a:t>To promote consistent cybercrime legislation, policies and strategies;</a:t>
            </a:r>
            <a:endParaRPr b="0" lang="en-GB" sz="2000" spc="-1" strike="noStrike">
              <a:latin typeface="Arial"/>
            </a:endParaRPr>
          </a:p>
          <a:p>
            <a:pPr marL="216000" indent="-216000">
              <a:lnSpc>
                <a:spcPct val="100000"/>
              </a:lnSpc>
              <a:buClr>
                <a:srgbClr val="000000"/>
              </a:buClr>
              <a:buFont typeface="+mj-lt"/>
              <a:buAutoNum type="arabicPeriod"/>
            </a:pPr>
            <a:r>
              <a:rPr b="0" lang="en-GB" sz="2000" spc="-1" strike="noStrike">
                <a:solidFill>
                  <a:srgbClr val="000000"/>
                </a:solidFill>
                <a:latin typeface="Open Sans"/>
                <a:ea typeface="MS PGothic"/>
              </a:rPr>
              <a:t>To strengthen the capacity of police authorities to investigate cybercrime and engage in effective police-to-police cooperation with each other as well as with cybercrime units in Europe and other regions;</a:t>
            </a:r>
            <a:endParaRPr b="0" lang="en-GB" sz="2000" spc="-1" strike="noStrike">
              <a:latin typeface="Arial"/>
            </a:endParaRPr>
          </a:p>
          <a:p>
            <a:pPr marL="216000" indent="-216000">
              <a:lnSpc>
                <a:spcPct val="100000"/>
              </a:lnSpc>
              <a:buClr>
                <a:srgbClr val="000000"/>
              </a:buClr>
              <a:buFont typeface="+mj-lt"/>
              <a:buAutoNum type="arabicPeriod"/>
            </a:pPr>
            <a:r>
              <a:rPr b="0" lang="en-GB" sz="2000" spc="-1" strike="noStrike">
                <a:solidFill>
                  <a:srgbClr val="000000"/>
                </a:solidFill>
                <a:latin typeface="Open Sans"/>
                <a:ea typeface="MS PGothic"/>
              </a:rPr>
              <a:t>To enable criminal justice authorities to apply legislation and prosecute and adjudicate cases of cybercrime and electronic evidence and engage in international cooperation.</a:t>
            </a:r>
            <a:endParaRPr b="0" lang="en-GB" sz="2000" spc="-1" strike="noStrike">
              <a:latin typeface="Arial"/>
            </a:endParaRPr>
          </a:p>
          <a:p>
            <a:pPr marL="216000" indent="-216000">
              <a:lnSpc>
                <a:spcPct val="100000"/>
              </a:lnSpc>
            </a:pPr>
            <a:br/>
            <a:r>
              <a:rPr b="1" lang="en-GB" sz="1200" spc="-1" strike="noStrike">
                <a:solidFill>
                  <a:srgbClr val="000000"/>
                </a:solidFill>
                <a:latin typeface="+mn-lt"/>
                <a:ea typeface="MS PGothic"/>
              </a:rPr>
              <a:t>CyberEast </a:t>
            </a:r>
            <a:r>
              <a:rPr b="0" lang="en-GB" sz="1200" spc="-1" strike="noStrike">
                <a:solidFill>
                  <a:srgbClr val="000000"/>
                </a:solidFill>
                <a:latin typeface="+mn-lt"/>
                <a:ea typeface="MS PGothic"/>
              </a:rPr>
              <a:t>is a joint project of the European Union and the Council of Europe, implemented in the Eastern Partnership region by the Council of Europe under the European Neighbourhood East Instrument (ENI).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Participating countries: Armenia, Azerbaijan, Belarus, Georgia, Moldova and Ukraine.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The project aims at adopting legislative and policy frameworks compliant to the Budapest Convention on Cybercrime and related instruments, reinforcing the capacities of judicial and law enforcement authorities and interagency cooperation, and increasing efficient international cooperation and trust on criminal justice, cybercrime and electronic evidence, including between service providers and law enforcement.</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1" lang="en-GB" sz="1200" spc="-1" strike="noStrike">
                <a:solidFill>
                  <a:srgbClr val="000000"/>
                </a:solidFill>
                <a:latin typeface="+mn-lt"/>
                <a:ea typeface="MS PGothic"/>
              </a:rPr>
              <a:t>iPROCEEDS – 2: </a:t>
            </a:r>
            <a:r>
              <a:rPr b="0" lang="en-GB" sz="1200" spc="-1" strike="noStrike">
                <a:solidFill>
                  <a:srgbClr val="000000"/>
                </a:solidFill>
                <a:latin typeface="+mn-lt"/>
                <a:ea typeface="MS PGothic"/>
              </a:rPr>
              <a:t>Cooperation on Cybercrime under the Instrument of Pre-accession Assistance (IPA) – is a Joint project of the European Union and the Council of Europe. Participating countries/areas: Albania, Bosnia and Herzegovina, Montenegro, North Macedonia, Serbia, Turkey and Kosovo* Objective: To further strengthen the capacity of authorities in project countries and areas to search, seize and confiscate cybercrime proceeds and prevent money laundering on the Internet and to secure electronic evidence. *This designation is without prejudice to positions on status, and is in line with UNSC 1244 and the ICJ Opinion on the Kosovo Declaration of Independence.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1" lang="en-GB" sz="1200" spc="-1" strike="noStrike">
                <a:solidFill>
                  <a:srgbClr val="000000"/>
                </a:solidFill>
                <a:latin typeface="+mn-lt"/>
                <a:ea typeface="MS PGothic"/>
              </a:rPr>
              <a:t>CyberSouth </a:t>
            </a:r>
            <a:r>
              <a:rPr b="0" lang="en-GB" sz="1200" spc="-1" strike="noStrike">
                <a:solidFill>
                  <a:srgbClr val="000000"/>
                </a:solidFill>
                <a:latin typeface="+mn-lt"/>
                <a:ea typeface="MS PGothic"/>
              </a:rPr>
              <a:t>is a joint project of the European Union (European Neighbourhood Instrument) and the Council of Europe. CyberSouth aims to strengthen legislation and institutional capacities on cybercrime and electronic evidence in the region of the Southern Neighbourhood in line with human rights and rule of law requirements.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Project area: Southern Neighbourhood region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Initial priority areas: Algeria, Jordan, Lebanon, Morocco and Tunisia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Objectives: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Legislation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Specialised services and interagency as well as public/private cooperation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Judicial training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International cooperation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Strategic priorities on cybercrime and electronic evidence</a:t>
            </a:r>
            <a:endParaRPr b="0" lang="en-GB" sz="1200" spc="-1" strike="noStrike">
              <a:latin typeface="Arial"/>
            </a:endParaRPr>
          </a:p>
          <a:p>
            <a:pPr>
              <a:lnSpc>
                <a:spcPct val="100000"/>
              </a:lnSpc>
            </a:pPr>
            <a:endParaRPr b="0" lang="en-GB" sz="1200" spc="-1" strike="noStrike">
              <a:latin typeface="Arial"/>
            </a:endParaRPr>
          </a:p>
          <a:p>
            <a:pPr>
              <a:lnSpc>
                <a:spcPct val="100000"/>
              </a:lnSpc>
            </a:pPr>
            <a:r>
              <a:rPr b="1" lang="en-GB" sz="1200" spc="-1" strike="noStrike">
                <a:solidFill>
                  <a:srgbClr val="000000"/>
                </a:solidFill>
                <a:latin typeface="+mn-lt"/>
                <a:ea typeface="MS PGothic"/>
              </a:rPr>
              <a:t>End Online Child Sexual Exploitation and Abuse@Europe (EndOCSEA@Europe) </a:t>
            </a:r>
            <a:r>
              <a:rPr b="0" lang="en-GB" sz="1200" spc="-1" strike="noStrike">
                <a:solidFill>
                  <a:srgbClr val="000000"/>
                </a:solidFill>
                <a:latin typeface="+mn-lt"/>
                <a:ea typeface="MS PGothic"/>
              </a:rPr>
              <a:t>is implemented by the Children’s Rights Division of the Council of Europe, in co-operation with the Cybercrime Office (C-PROC) in Bucharest, Romania.  </a:t>
            </a:r>
            <a:endParaRPr b="0" lang="en-GB" sz="1200" spc="-1" strike="noStrike">
              <a:latin typeface="Arial"/>
            </a:endParaRPr>
          </a:p>
          <a:p>
            <a:pPr>
              <a:lnSpc>
                <a:spcPct val="100000"/>
              </a:lnSpc>
            </a:pPr>
            <a:r>
              <a:rPr b="0" lang="en-GB" sz="1200" spc="-1" strike="noStrike">
                <a:solidFill>
                  <a:srgbClr val="000000"/>
                </a:solidFill>
                <a:latin typeface="+mn-lt"/>
                <a:ea typeface="MS PGothic"/>
              </a:rPr>
              <a:t>Objective: </a:t>
            </a:r>
            <a:endParaRPr b="0" lang="en-GB" sz="1200" spc="-1" strike="noStrike">
              <a:latin typeface="Arial"/>
            </a:endParaRPr>
          </a:p>
          <a:p>
            <a:pPr>
              <a:lnSpc>
                <a:spcPct val="100000"/>
              </a:lnSpc>
            </a:pPr>
            <a:r>
              <a:rPr b="0" lang="en-GB" sz="1200" spc="-1" strike="noStrike">
                <a:solidFill>
                  <a:srgbClr val="000000"/>
                </a:solidFill>
                <a:latin typeface="+mn-lt"/>
                <a:ea typeface="MS PGothic"/>
              </a:rPr>
              <a:t>The primary objective of this project is to ensure that the rights of children are protected through effective multi-national, interdisciplinary and cross-sectorial cooperation and child-friendly measures to prevent and combat child sexual exploitation and abuse facilitated by ICTs (OCSEA) at pan-European level. </a:t>
            </a:r>
            <a:endParaRPr b="0" lang="en-GB" sz="1200" spc="-1" strike="noStrike">
              <a:latin typeface="Arial"/>
            </a:endParaRPr>
          </a:p>
          <a:p>
            <a:pPr>
              <a:lnSpc>
                <a:spcPct val="100000"/>
              </a:lnSpc>
            </a:pPr>
            <a:r>
              <a:rPr b="0" lang="en-GB" sz="1200" spc="-1" strike="noStrike">
                <a:solidFill>
                  <a:srgbClr val="000000"/>
                </a:solidFill>
                <a:latin typeface="+mn-lt"/>
                <a:ea typeface="MS PGothic"/>
              </a:rPr>
              <a:t>The project includes 3 mutually reinforcing components, each aimed at: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setting up enabling environments for cross-sector, multidisciplinary collaboration at national and regional levels, through strengthening national governance structures and conducting situation analysis of OCSEA risks and responses in national and pan-European  contexts;</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supporting legislative and procedural reforms, training and improved capacities of law enforcement officials, judiciary and prosecutors and promoting multi-disciplinary interagency cooperation for end-to-end support for victims;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addressing societal capabilities with emphasis on awareness-raising, education of  key targets groups and empowerment of children.</a:t>
            </a:r>
            <a:endParaRPr b="0" lang="en-GB" sz="1200" spc="-1" strike="noStrike">
              <a:latin typeface="Arial"/>
            </a:endParaRPr>
          </a:p>
          <a:p>
            <a:pPr>
              <a:lnSpc>
                <a:spcPct val="100000"/>
              </a:lnSpc>
            </a:pPr>
            <a:r>
              <a:rPr b="0" lang="en-GB" sz="1200" spc="-1" strike="noStrike">
                <a:solidFill>
                  <a:srgbClr val="000000"/>
                </a:solidFill>
                <a:latin typeface="+mn-lt"/>
                <a:ea typeface="MS PGothic"/>
              </a:rPr>
              <a:t>This project, which  is implemented in the framework  of the  Council of Europe Strategy for the Rights of the Child (2016-2021), will support the implementation of relevant international and European standards, in particular the Council of Europe Convention on the Protection of Children against Sexual Exploitation and Sexual Abuse (Lanzarote Convention), and 8 of the capabilities identified in the WePROTECT Model National Response.</a:t>
            </a:r>
            <a:endParaRPr b="0" lang="en-GB" sz="1200" spc="-1" strike="noStrike">
              <a:latin typeface="Arial"/>
            </a:endParaRPr>
          </a:p>
          <a:p>
            <a:pPr>
              <a:lnSpc>
                <a:spcPct val="100000"/>
              </a:lnSpc>
            </a:pPr>
            <a:r>
              <a:rPr b="0" lang="en-GB" sz="1200" spc="-1" strike="noStrike">
                <a:solidFill>
                  <a:srgbClr val="000000"/>
                </a:solidFill>
                <a:latin typeface="+mn-lt"/>
                <a:ea typeface="MS PGothic"/>
              </a:rPr>
              <a:t>Beneficiaries: </a:t>
            </a:r>
            <a:endParaRPr b="0" lang="en-GB" sz="1200" spc="-1" strike="noStrike">
              <a:latin typeface="Arial"/>
            </a:endParaRPr>
          </a:p>
          <a:p>
            <a:pPr>
              <a:lnSpc>
                <a:spcPct val="100000"/>
              </a:lnSpc>
            </a:pPr>
            <a:r>
              <a:rPr b="0" lang="en-GB" sz="1200" spc="-1" strike="noStrike">
                <a:solidFill>
                  <a:srgbClr val="000000"/>
                </a:solidFill>
                <a:latin typeface="+mn-lt"/>
                <a:ea typeface="MS PGothic"/>
              </a:rPr>
              <a:t>All 47 member states of the Council of Europe, especially Albania, Armenia, Azerbaijan, Bosnia and Herzegovina, Georgia, Republic of Moldova, Montenegro, Serbia, Turkey, Ukraine</a:t>
            </a:r>
            <a:endParaRPr b="0" lang="en-GB" sz="1200" spc="-1" strike="noStrike">
              <a:latin typeface="Arial"/>
            </a:endParaRPr>
          </a:p>
          <a:p>
            <a:pPr>
              <a:lnSpc>
                <a:spcPct val="100000"/>
              </a:lnSpc>
            </a:pPr>
            <a:endParaRPr b="0" lang="en-GB" sz="1200" spc="-1" strike="noStrike">
              <a:latin typeface="Arial"/>
            </a:endParaRPr>
          </a:p>
          <a:p>
            <a:pPr>
              <a:lnSpc>
                <a:spcPct val="100000"/>
              </a:lnSpc>
            </a:pPr>
            <a:endParaRPr b="0" lang="en-GB" sz="1200" spc="-1" strike="noStrike">
              <a:latin typeface="Arial"/>
            </a:endParaRPr>
          </a:p>
          <a:p>
            <a:pPr>
              <a:lnSpc>
                <a:spcPct val="100000"/>
              </a:lnSpc>
            </a:pPr>
            <a:r>
              <a:rPr b="1" lang="en-GB" sz="1200" spc="-1" strike="noStrike">
                <a:solidFill>
                  <a:srgbClr val="000000"/>
                </a:solidFill>
                <a:latin typeface="+mn-lt"/>
                <a:ea typeface="MS PGothic"/>
              </a:rPr>
              <a:t>Cybercrime@Octopus </a:t>
            </a:r>
            <a:r>
              <a:rPr b="0" lang="en-GB" sz="1200" spc="-1" strike="noStrike">
                <a:solidFill>
                  <a:srgbClr val="000000"/>
                </a:solidFill>
                <a:latin typeface="+mn-lt"/>
                <a:ea typeface="MS PGothic"/>
              </a:rPr>
              <a:t>is a Council of Europe project based on voluntary contributions aimed at assisting countries worldwide to implement the Budapest Convention on Cybercrime and strengthen data protection and rule of law safeguards </a:t>
            </a:r>
            <a:endParaRPr b="0" lang="en-GB" sz="1200" spc="-1" strike="noStrike">
              <a:latin typeface="Arial"/>
            </a:endParaRPr>
          </a:p>
          <a:p>
            <a:pPr>
              <a:lnSpc>
                <a:spcPct val="100000"/>
              </a:lnSpc>
            </a:pPr>
            <a:r>
              <a:rPr b="0" lang="en-GB" sz="1200" spc="-1" strike="noStrike">
                <a:solidFill>
                  <a:srgbClr val="000000"/>
                </a:solidFill>
                <a:latin typeface="+mn-lt"/>
                <a:ea typeface="MS PGothic"/>
              </a:rPr>
              <a:t>Results are expected in the following areas: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To ensure the organisation of the annual Octopus conferences</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To co-fund and support the functioning of the Cybercrime Convention Committee with its enlarged membership, functions and number of meetings</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To provide advice and other assistance to countries which are prepared to implement the Budapest Convention and related instruments on data protection and the protection of children. </a:t>
            </a:r>
            <a:endParaRPr b="0" lang="en-GB" sz="1200" spc="-1" strike="noStrike">
              <a:latin typeface="Arial"/>
            </a:endParaRPr>
          </a:p>
          <a:p>
            <a:pPr>
              <a:lnSpc>
                <a:spcPct val="100000"/>
              </a:lnSpc>
            </a:pPr>
            <a:r>
              <a:rPr b="0" lang="en-GB" sz="1200" spc="-1" strike="noStrike">
                <a:solidFill>
                  <a:srgbClr val="000000"/>
                </a:solidFill>
                <a:latin typeface="+mn-lt"/>
                <a:ea typeface="MS PGothic"/>
              </a:rPr>
              <a:t>Duration of the project: 1 January 2014 – 31 December 2020.</a:t>
            </a:r>
            <a:endParaRPr b="0" lang="en-GB" sz="1200" spc="-1" strike="noStrike">
              <a:latin typeface="Arial"/>
            </a:endParaRPr>
          </a:p>
        </p:txBody>
      </p:sp>
      <p:sp>
        <p:nvSpPr>
          <p:cNvPr id="98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96C64DC-3DE9-460A-BAAB-B9438AF9E5D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5" name="PlaceHolder 1"/>
          <p:cNvSpPr>
            <a:spLocks noGrp="1"/>
          </p:cNvSpPr>
          <p:nvPr>
            <p:ph type="sldImg"/>
          </p:nvPr>
        </p:nvSpPr>
        <p:spPr>
          <a:xfrm>
            <a:off x="3255840" y="504720"/>
            <a:ext cx="3362040" cy="2520720"/>
          </a:xfrm>
          <a:prstGeom prst="rect">
            <a:avLst/>
          </a:prstGeom>
        </p:spPr>
      </p:sp>
      <p:sp>
        <p:nvSpPr>
          <p:cNvPr id="98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latin typeface="Arial"/>
              </a:rPr>
              <a:t>This is the introductory slide for the second part of the session. The trainer should explain that this part will explain fundamental elements of a cybercrime treaty. After listing the different elements that are necessary for an effective cybercrime treaty, the slides compare the Budapest Convention with other regional treaties to demonstrate that the Budapest Convention is the most effective treaty with respect to cybercrime.</a:t>
            </a:r>
            <a:endParaRPr b="0" lang="en-GB" sz="1200" spc="-1" strike="noStrike">
              <a:latin typeface="Arial"/>
            </a:endParaRPr>
          </a:p>
        </p:txBody>
      </p:sp>
      <p:sp>
        <p:nvSpPr>
          <p:cNvPr id="98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E04A768-3866-4D83-B67C-6468B2526360}"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8" name="PlaceHolder 1"/>
          <p:cNvSpPr>
            <a:spLocks noGrp="1"/>
          </p:cNvSpPr>
          <p:nvPr>
            <p:ph type="sldImg"/>
          </p:nvPr>
        </p:nvSpPr>
        <p:spPr>
          <a:xfrm>
            <a:off x="3255840" y="504720"/>
            <a:ext cx="3362040" cy="2520720"/>
          </a:xfrm>
          <a:prstGeom prst="rect">
            <a:avLst/>
          </a:prstGeom>
        </p:spPr>
      </p:sp>
      <p:sp>
        <p:nvSpPr>
          <p:cNvPr id="98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seeks to provide information on the international landscape with respect to cybercrime and international cooperation. The slide shows the following logos::</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United Nations / United Nations Office on Drugs and Crime (United Nations Convention against Transnational Organized Crime, United Nations Convention against Corruption) </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Shanghai Cooperation Organisation (Agreement of the Shanghai Cooperation Organisation on Cooperation in the Field of Information Security)</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The Commonwealth (Computer and Computer-Related Crimes Model Law and The Commonwealth Scheme relating to Mutual Assistance in Criminal Matters within the Commonwealth – Harare Scheme)</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ITU Models (ICT4PAC/SADC/HIPCAR Model Laws)</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African Union (Malabo Convention of Cybersecurity &amp; Personal Data Protection)</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Arab League (Convention on Combatting Information Technology Offences)</a:t>
            </a:r>
            <a:endParaRPr b="0" lang="en-GB" sz="1200" spc="-1" strike="noStrike">
              <a:latin typeface="Arial"/>
            </a:endParaRPr>
          </a:p>
          <a:p>
            <a:pPr>
              <a:lnSpc>
                <a:spcPct val="100000"/>
              </a:lnSpc>
            </a:pPr>
            <a:endParaRPr b="0" lang="en-GB" sz="1200" spc="-1" strike="noStrike">
              <a:latin typeface="Arial"/>
            </a:endParaRPr>
          </a:p>
        </p:txBody>
      </p:sp>
      <p:sp>
        <p:nvSpPr>
          <p:cNvPr id="99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0CBD798-DA59-4801-99F3-0CBB3F4EF94C}"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1" name="PlaceHolder 1"/>
          <p:cNvSpPr>
            <a:spLocks noGrp="1"/>
          </p:cNvSpPr>
          <p:nvPr>
            <p:ph type="sldImg"/>
          </p:nvPr>
        </p:nvSpPr>
        <p:spPr>
          <a:xfrm>
            <a:off x="3255840" y="504720"/>
            <a:ext cx="3362040" cy="2520720"/>
          </a:xfrm>
          <a:prstGeom prst="rect">
            <a:avLst/>
          </a:prstGeom>
        </p:spPr>
      </p:sp>
      <p:sp>
        <p:nvSpPr>
          <p:cNvPr id="99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lists the fundamental elements of a cybercrime model. The trainer should explain that the different international and regional instruments related to cybercrime and electronic evidence will be assessed against this standard.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A cybercrime treaty must be a global instrument because cybercrime and electronic evidence, by its very nature, is a global phenomenon that is not restricted to any one country. A global instrument that has an operational and functional framework would not only ensure harmonisation of legislation but also international cooperation at a global level.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A cybercrime treaty must have the participation of “infrastructure countries” to be effective. In the context of this slide, “infrastructure countries” refers to countries that have a majority of the world’s data stored within their jurisdiction. This is important an effective treaty would need to provide a legally binding mechanism to compel such jurisdictions to share electronic evidence, since without such a mechanism, it would be a challenge for any treaty to facilitate the investigation and prosecution of cybercrimes and other offences involving electronic evidence.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A cybercrime treaty should also have comprehensive definitions, offences (substantive law provisions).</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It should also have procedural powers (investigative measures) that relate to cybercrime and electronic evidence more generally.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Most importantly, a cybercrime treaty must have a comprehensive, legally binding international cooperation mechanism that would allow countries to make requests to other jurisdictions who are party to the treaty. This could be through cooperation using 24x7 networks and/or central authorities. </a:t>
            </a:r>
            <a:endParaRPr b="0" lang="en-GB" sz="1200" spc="-1" strike="noStrike">
              <a:latin typeface="Arial"/>
            </a:endParaRPr>
          </a:p>
        </p:txBody>
      </p:sp>
      <p:sp>
        <p:nvSpPr>
          <p:cNvPr id="99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1FFF1F8-A073-42E5-9709-2AA04BE2906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4" name="PlaceHolder 1"/>
          <p:cNvSpPr>
            <a:spLocks noGrp="1"/>
          </p:cNvSpPr>
          <p:nvPr>
            <p:ph type="sldImg"/>
          </p:nvPr>
        </p:nvSpPr>
        <p:spPr>
          <a:xfrm>
            <a:off x="3255840" y="504720"/>
            <a:ext cx="3362040" cy="2520720"/>
          </a:xfrm>
          <a:prstGeom prst="rect">
            <a:avLst/>
          </a:prstGeom>
        </p:spPr>
      </p:sp>
      <p:sp>
        <p:nvSpPr>
          <p:cNvPr id="99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shows fundamental aspects of a cybercrime treaty in the form of a pie chart. These are:</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Offences (substantive law provisions)</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Powers (procedural/investigative measures in relation to cybercrime) </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Electronic evidence (applicability of powers to collect electronic evidence for all types of offences including offences that are not cybercrime)</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Safeguards/civil liberties/human rights (procedural conditions and safeguards)</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Operational [24/7 point of contact]</a:t>
            </a:r>
            <a:endParaRPr b="0" lang="en-GB" sz="1200" spc="-1" strike="noStrike">
              <a:latin typeface="Arial"/>
            </a:endParaRPr>
          </a:p>
          <a:p>
            <a:pPr marL="228600" indent="-228240">
              <a:lnSpc>
                <a:spcPct val="100000"/>
              </a:lnSpc>
              <a:buClr>
                <a:srgbClr val="000000"/>
              </a:buClr>
              <a:buFont typeface="StarSymbol"/>
              <a:buAutoNum type="arabicPeriod"/>
            </a:pPr>
            <a:r>
              <a:rPr b="0" lang="en-GB" sz="1200" spc="-1" strike="noStrike">
                <a:solidFill>
                  <a:srgbClr val="000000"/>
                </a:solidFill>
                <a:latin typeface="+mn-lt"/>
                <a:ea typeface="MS PGothic"/>
              </a:rPr>
              <a:t>International cooperation provisions</a:t>
            </a:r>
            <a:endParaRPr b="0" lang="en-GB" sz="1200" spc="-1" strike="noStrike">
              <a:latin typeface="Arial"/>
            </a:endParaRPr>
          </a:p>
          <a:p>
            <a:pPr>
              <a:lnSpc>
                <a:spcPct val="100000"/>
              </a:lnSpc>
            </a:pPr>
            <a:endParaRPr b="0" lang="en-GB" sz="1200" spc="-1" strike="noStrike">
              <a:latin typeface="Arial"/>
            </a:endParaRPr>
          </a:p>
          <a:p>
            <a:pPr>
              <a:lnSpc>
                <a:spcPct val="100000"/>
              </a:lnSpc>
            </a:pPr>
            <a:r>
              <a:rPr b="0" lang="en-GB" sz="1200" spc="-1" strike="noStrike">
                <a:solidFill>
                  <a:srgbClr val="000000"/>
                </a:solidFill>
                <a:latin typeface="+mn-lt"/>
                <a:ea typeface="MS PGothic"/>
              </a:rPr>
              <a:t>The subsequent slides will show to what extent different international and regional frameworks have these elements. </a:t>
            </a:r>
            <a:endParaRPr b="0" lang="en-GB" sz="1200" spc="-1" strike="noStrike">
              <a:latin typeface="Arial"/>
            </a:endParaRPr>
          </a:p>
        </p:txBody>
      </p:sp>
      <p:sp>
        <p:nvSpPr>
          <p:cNvPr id="99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87F7FDD-5F91-42E4-973E-0FAE66D03DA8}"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7" name="PlaceHolder 1"/>
          <p:cNvSpPr>
            <a:spLocks noGrp="1"/>
          </p:cNvSpPr>
          <p:nvPr>
            <p:ph type="sldImg"/>
          </p:nvPr>
        </p:nvSpPr>
        <p:spPr>
          <a:xfrm>
            <a:off x="3255840" y="504720"/>
            <a:ext cx="3362040" cy="2520720"/>
          </a:xfrm>
          <a:prstGeom prst="rect">
            <a:avLst/>
          </a:prstGeom>
        </p:spPr>
      </p:sp>
      <p:sp>
        <p:nvSpPr>
          <p:cNvPr id="998"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fundamental aspects of a cybercrime treaty in the form of a pie chart. The animation in the slide shows how the Budapest Convention has all the elements outlined. In addition, the trainer may wish to stress that the Budapest Convention is global and does not have geographic restrictions on membership.</a:t>
            </a:r>
            <a:endParaRPr b="0" lang="en-GB" sz="1200" spc="-1" strike="noStrike">
              <a:latin typeface="Arial"/>
            </a:endParaRPr>
          </a:p>
        </p:txBody>
      </p:sp>
      <p:sp>
        <p:nvSpPr>
          <p:cNvPr id="99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44DDA55-841A-4DD8-9578-D6DEDC7084F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0" name="PlaceHolder 1"/>
          <p:cNvSpPr>
            <a:spLocks noGrp="1"/>
          </p:cNvSpPr>
          <p:nvPr>
            <p:ph type="sldImg"/>
          </p:nvPr>
        </p:nvSpPr>
        <p:spPr>
          <a:xfrm>
            <a:off x="3255840" y="504720"/>
            <a:ext cx="3362040" cy="2520720"/>
          </a:xfrm>
          <a:prstGeom prst="rect">
            <a:avLst/>
          </a:prstGeom>
        </p:spPr>
      </p:sp>
      <p:sp>
        <p:nvSpPr>
          <p:cNvPr id="1001"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fundamental aspects of a cybercrime treaty in the form of a pie chart. The animation in the slide shows how the Commonwealth Model Law and the Harare Scheme meet the fundamentals of a cybercrime treaty.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slide demonstrates that the Harare Scheme has offences and procedural/investigative measures in relation to cybercrime.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However, it does not have an operational 24/7 Network and provisions related to electronic evidence and does not have a comprehensive international cooperation framework. </a:t>
            </a:r>
            <a:endParaRPr b="0" lang="en-GB" sz="1200" spc="-1" strike="noStrike">
              <a:latin typeface="Arial"/>
            </a:endParaRPr>
          </a:p>
        </p:txBody>
      </p:sp>
      <p:sp>
        <p:nvSpPr>
          <p:cNvPr id="100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0DCFA25-5591-485E-AA0E-87D62A6EF07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3" name="PlaceHolder 1"/>
          <p:cNvSpPr>
            <a:spLocks noGrp="1"/>
          </p:cNvSpPr>
          <p:nvPr>
            <p:ph type="sldImg"/>
          </p:nvPr>
        </p:nvSpPr>
        <p:spPr>
          <a:xfrm>
            <a:off x="3255840" y="504720"/>
            <a:ext cx="3362040" cy="2520720"/>
          </a:xfrm>
          <a:prstGeom prst="rect">
            <a:avLst/>
          </a:prstGeom>
        </p:spPr>
      </p:sp>
      <p:sp>
        <p:nvSpPr>
          <p:cNvPr id="1004"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fundamental aspects of a cybercrime treaty in the form of a pie chart. The animation in the slide shows how the ITU Model Laws (ICT4PAC/SADC/HIPCAR Model Laws) meet the fundamentals of a cybercrime treaty.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slide demonstrates that the Harare Scheme has offences and procedural/investigative measures in relation to cybercrime.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However, it does not have an operational 24/7 Network and provisions related to electronic evidence and does not have a comprehensive international cooperation framework.</a:t>
            </a:r>
            <a:endParaRPr b="0" lang="en-GB" sz="1200" spc="-1" strike="noStrike">
              <a:latin typeface="Arial"/>
            </a:endParaRPr>
          </a:p>
        </p:txBody>
      </p:sp>
      <p:sp>
        <p:nvSpPr>
          <p:cNvPr id="100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0D36589-D3AF-4196-ACAC-8A48382A601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58" name="PlaceHolder 1"/>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3600" spc="-1" strike="noStrike">
                <a:latin typeface="Arial"/>
              </a:rPr>
              <a:t>This session will be divided into 4 parts.</a:t>
            </a:r>
            <a:endParaRPr b="0" lang="en-GB" sz="3600" spc="-1" strike="noStrike">
              <a:latin typeface="Arial"/>
            </a:endParaRPr>
          </a:p>
          <a:p>
            <a:pPr marL="216000" indent="-216000">
              <a:lnSpc>
                <a:spcPct val="100000"/>
              </a:lnSpc>
            </a:pPr>
            <a:r>
              <a:rPr b="0" lang="en-GB" sz="3600" spc="-1" strike="noStrike">
                <a:latin typeface="Arial"/>
              </a:rPr>
              <a:t>The first part of the session will look at the scope and reach of the Budapest Convention. In particular, it will provide an overview of the three pillars of the Budapest Convention – namely substantive law, procedural law and international cooperation. It will also provide statistics on the number of parties to the Budapest Convention, the number of signatories and the number of countries invited to accede. This part will also provide an overview of the approach of the Council of Europe and different capacity building projects currently underway. </a:t>
            </a:r>
            <a:endParaRPr b="0" lang="en-GB" sz="3600" spc="-1" strike="noStrike">
              <a:latin typeface="Arial"/>
            </a:endParaRPr>
          </a:p>
          <a:p>
            <a:pPr marL="216000" indent="-216000">
              <a:lnSpc>
                <a:spcPct val="100000"/>
              </a:lnSpc>
            </a:pPr>
            <a:r>
              <a:rPr b="0" lang="en-GB" sz="3600" spc="-1" strike="noStrike">
                <a:latin typeface="Arial"/>
              </a:rPr>
              <a:t>The second part of the session will explain fundamental elements of a cybercrime treaty. After listing the different elements that are necessary for an effective cybercrime treaty, the slides compare the Budapest Convention with other regional treaties to demonstrate that the Budapest Convention is the most effective treaty with respect to cybercrime.</a:t>
            </a:r>
            <a:endParaRPr b="0" lang="en-GB" sz="3600" spc="-1" strike="noStrike">
              <a:latin typeface="Arial"/>
            </a:endParaRPr>
          </a:p>
          <a:p>
            <a:pPr marL="216000" indent="-216000">
              <a:lnSpc>
                <a:spcPct val="100000"/>
              </a:lnSpc>
            </a:pPr>
            <a:r>
              <a:rPr b="0" lang="en-GB" sz="3600" spc="-1" strike="noStrike">
                <a:latin typeface="Arial"/>
              </a:rPr>
              <a:t>The third part of the session will look at the benefits of the Budapest Convention, drawing upon a recent T-CY publication.</a:t>
            </a:r>
            <a:endParaRPr b="0" lang="en-GB" sz="3600" spc="-1" strike="noStrike">
              <a:latin typeface="Arial"/>
            </a:endParaRPr>
          </a:p>
          <a:p>
            <a:pPr marL="216000" indent="-216000">
              <a:lnSpc>
                <a:spcPct val="100000"/>
              </a:lnSpc>
            </a:pPr>
            <a:r>
              <a:rPr b="0" lang="en-GB" sz="3600" spc="-1" strike="noStrike">
                <a:latin typeface="Arial"/>
              </a:rPr>
              <a:t>The fourth part of the session will look at several myths about the Budapest Convention and seek to address these.</a:t>
            </a:r>
            <a:endParaRPr b="0" lang="en-GB" sz="3600" spc="-1" strike="noStrike">
              <a:latin typeface="Arial"/>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6" name="PlaceHolder 1"/>
          <p:cNvSpPr>
            <a:spLocks noGrp="1"/>
          </p:cNvSpPr>
          <p:nvPr>
            <p:ph type="sldImg"/>
          </p:nvPr>
        </p:nvSpPr>
        <p:spPr>
          <a:xfrm>
            <a:off x="3255840" y="504720"/>
            <a:ext cx="3362040" cy="2520720"/>
          </a:xfrm>
          <a:prstGeom prst="rect">
            <a:avLst/>
          </a:prstGeom>
        </p:spPr>
      </p:sp>
      <p:sp>
        <p:nvSpPr>
          <p:cNvPr id="1007"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fundamental aspects of a cybercrime treaty in the form of a pie chart. The animation in the slide shows how the African Union Convention on Cybersecurity and Personal Data Protection (Malabo Convention) meets the fundamentals of a cybercrime treaty.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slide demonstrates that the Malabo Convention has several offences and powers provided by the Budapest Convention. However, the Malabo Convention does not have binding international cooperation provisions, comprehensive provisions regarding electronic evidence and an operational 24/7 network.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trainer should emphasise that the AU Convention is not inconsistent with the Budapest Convention but rather complements the provisions of the Budapest Convention. Yet, on its own, membership to the AU Convention would not provide members with the full benefit of being part of a comprehensive global treaty on cybercrime and electronic evidence. </a:t>
            </a:r>
            <a:endParaRPr b="0" lang="en-GB" sz="1200" spc="-1" strike="noStrike">
              <a:latin typeface="Arial"/>
            </a:endParaRPr>
          </a:p>
        </p:txBody>
      </p:sp>
      <p:sp>
        <p:nvSpPr>
          <p:cNvPr id="100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4ED7E742-65F1-4355-8382-164A7700F66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9" name="PlaceHolder 1"/>
          <p:cNvSpPr>
            <a:spLocks noGrp="1"/>
          </p:cNvSpPr>
          <p:nvPr>
            <p:ph type="sldImg"/>
          </p:nvPr>
        </p:nvSpPr>
        <p:spPr>
          <a:xfrm>
            <a:off x="3255840" y="504720"/>
            <a:ext cx="3362040" cy="2520720"/>
          </a:xfrm>
          <a:prstGeom prst="rect">
            <a:avLst/>
          </a:prstGeom>
        </p:spPr>
      </p:sp>
      <p:sp>
        <p:nvSpPr>
          <p:cNvPr id="1010"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fundamental aspects of a cybercrime treaty in the form of a pie chart. The animation in the slide shows how the Arab League Convention on Combatting Information Technology Offences most of these aspects – however it should be explained that its provisions lack many specific powers that are enabled by the Budapest Convention and also lack an operational INTERNATIONAL cooperation framework (albeit it may be used for regional cooperation among the members of the Arab League Convention).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It should also be mentioned that the membership of this Convention is limited to members of the Arab League and is therefore not truly a global cybercrime treaty – which is an essential quality of a comprehensive treaty since cybercrime and electronic evidence, by their very nature, are transnational. </a:t>
            </a:r>
            <a:endParaRPr b="0" lang="en-GB" sz="1200" spc="-1" strike="noStrike">
              <a:latin typeface="Arial"/>
            </a:endParaRPr>
          </a:p>
        </p:txBody>
      </p:sp>
      <p:sp>
        <p:nvSpPr>
          <p:cNvPr id="101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4D234A0-E575-4642-9B67-66395BB68EE0}"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2" name="PlaceHolder 1"/>
          <p:cNvSpPr>
            <a:spLocks noGrp="1"/>
          </p:cNvSpPr>
          <p:nvPr>
            <p:ph type="sldImg"/>
          </p:nvPr>
        </p:nvSpPr>
        <p:spPr>
          <a:xfrm>
            <a:off x="3255840" y="504720"/>
            <a:ext cx="3362040" cy="2520720"/>
          </a:xfrm>
          <a:prstGeom prst="rect">
            <a:avLst/>
          </a:prstGeom>
        </p:spPr>
      </p:sp>
      <p:sp>
        <p:nvSpPr>
          <p:cNvPr id="101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latin typeface="Arial"/>
              </a:rPr>
              <a:t>This is the introductory slide for the third part of the session. The trainer should explain that this part will look at the benefits of the Budapest Convention, drawing upon a recent T-CY publication.</a:t>
            </a:r>
            <a:endParaRPr b="0" lang="en-GB" sz="1200" spc="-1" strike="noStrike">
              <a:latin typeface="Arial"/>
            </a:endParaRPr>
          </a:p>
          <a:p>
            <a:pPr marL="216000" indent="-216000">
              <a:lnSpc>
                <a:spcPct val="100000"/>
              </a:lnSpc>
            </a:pPr>
            <a:endParaRPr b="0" lang="en-GB" sz="1200" spc="-1" strike="noStrike">
              <a:latin typeface="Arial"/>
            </a:endParaRPr>
          </a:p>
        </p:txBody>
      </p:sp>
      <p:sp>
        <p:nvSpPr>
          <p:cNvPr id="101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6DCB4EF-CDDA-49FF-8125-FF1363A9AB9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5" name="PlaceHolder 1"/>
          <p:cNvSpPr>
            <a:spLocks noGrp="1"/>
          </p:cNvSpPr>
          <p:nvPr>
            <p:ph type="sldImg"/>
          </p:nvPr>
        </p:nvSpPr>
        <p:spPr>
          <a:xfrm>
            <a:off x="1143000" y="685800"/>
            <a:ext cx="4571640" cy="3428640"/>
          </a:xfrm>
          <a:prstGeom prst="rect">
            <a:avLst/>
          </a:prstGeom>
        </p:spPr>
      </p:sp>
      <p:sp>
        <p:nvSpPr>
          <p:cNvPr id="1016" name="PlaceHolder 2"/>
          <p:cNvSpPr>
            <a:spLocks noGrp="1"/>
          </p:cNvSpPr>
          <p:nvPr>
            <p:ph type="body"/>
          </p:nvPr>
        </p:nvSpPr>
        <p:spPr>
          <a:xfrm>
            <a:off x="987480" y="3193920"/>
            <a:ext cx="7899120" cy="3025440"/>
          </a:xfrm>
          <a:prstGeom prst="rect">
            <a:avLst/>
          </a:prstGeom>
        </p:spPr>
        <p:txBody>
          <a:bodyPr>
            <a:normAutofit/>
          </a:bodyPr>
          <a:p>
            <a:pPr>
              <a:lnSpc>
                <a:spcPct val="100000"/>
              </a:lnSpc>
            </a:pPr>
            <a:r>
              <a:rPr b="0" lang="en-GB" sz="2000" spc="-1" strike="noStrike">
                <a:latin typeface="Arial"/>
              </a:rPr>
              <a:t>This slide shows a screenshot of a report issued by the Cybercrime Convention Committee (T-CY) on the benefits and impact in practice of the Budapest Convention. The trainer may explain that the next few slides will summarize some of the key benefits of the Budapest Convention as elaborated in this report.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full report is accessible here:  https://www.coe.int/en/web/cybercrime/-/the-budapest-convention-on-cybercrime-in-operation-new-t-cy-report</a:t>
            </a:r>
            <a:endParaRPr b="0" lang="en-GB" sz="2000" spc="-1" strike="noStrike">
              <a:latin typeface="Arial"/>
            </a:endParaRPr>
          </a:p>
          <a:p>
            <a:pPr>
              <a:lnSpc>
                <a:spcPct val="100000"/>
              </a:lnSpc>
            </a:pPr>
            <a:endParaRPr b="0" lang="en-GB" sz="2000" spc="-1" strike="noStrike">
              <a:latin typeface="Arial"/>
            </a:endParaRPr>
          </a:p>
        </p:txBody>
      </p:sp>
      <p:sp>
        <p:nvSpPr>
          <p:cNvPr id="101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032858E-043A-4D1B-B374-F226D5423A0A}"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8" name="PlaceHolder 1"/>
          <p:cNvSpPr>
            <a:spLocks noGrp="1"/>
          </p:cNvSpPr>
          <p:nvPr>
            <p:ph type="sldImg"/>
          </p:nvPr>
        </p:nvSpPr>
        <p:spPr>
          <a:xfrm>
            <a:off x="3255840" y="504720"/>
            <a:ext cx="3362040" cy="2520720"/>
          </a:xfrm>
          <a:prstGeom prst="rect">
            <a:avLst/>
          </a:prstGeom>
        </p:spPr>
      </p:sp>
      <p:sp>
        <p:nvSpPr>
          <p:cNvPr id="101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 trainer should play the video displayed on this slide, which will introduce the delegates to the contents of the report, which will be elaborated in the subsequent slides.</a:t>
            </a:r>
            <a:endParaRPr b="0" lang="en-GB" sz="2000" spc="-1" strike="noStrike">
              <a:latin typeface="Arial"/>
            </a:endParaRPr>
          </a:p>
        </p:txBody>
      </p:sp>
      <p:sp>
        <p:nvSpPr>
          <p:cNvPr id="102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64F0AF9-C425-400E-87E1-FF953ED95653}"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1" name="PlaceHolder 1"/>
          <p:cNvSpPr>
            <a:spLocks noGrp="1"/>
          </p:cNvSpPr>
          <p:nvPr>
            <p:ph type="sldImg"/>
          </p:nvPr>
        </p:nvSpPr>
        <p:spPr>
          <a:xfrm>
            <a:off x="1143000" y="685800"/>
            <a:ext cx="4571640" cy="3428640"/>
          </a:xfrm>
          <a:prstGeom prst="rect">
            <a:avLst/>
          </a:prstGeom>
        </p:spPr>
      </p:sp>
      <p:sp>
        <p:nvSpPr>
          <p:cNvPr id="1022" name="PlaceHolder 2"/>
          <p:cNvSpPr>
            <a:spLocks noGrp="1"/>
          </p:cNvSpPr>
          <p:nvPr>
            <p:ph type="body"/>
          </p:nvPr>
        </p:nvSpPr>
        <p:spPr>
          <a:xfrm>
            <a:off x="987480" y="3193920"/>
            <a:ext cx="7899120" cy="3025440"/>
          </a:xfrm>
          <a:prstGeom prst="rect">
            <a:avLst/>
          </a:prstGeom>
        </p:spPr>
        <p:txBody>
          <a:bodyPr>
            <a:normAutofit fontScale="78000"/>
          </a:bodyPr>
          <a:p>
            <a:pPr>
              <a:lnSpc>
                <a:spcPct val="100000"/>
              </a:lnSpc>
            </a:pPr>
            <a:r>
              <a:rPr b="0" lang="en-GB" sz="2000" spc="-1" strike="noStrike">
                <a:latin typeface="Arial"/>
              </a:rPr>
              <a:t>This slide shows how the Budapest Convention has had an impact on the domestic legislations of countries around the world. It is important to highlight that the Budapest Convention has not only impacted the legislation of parties to the Budapest Convention, but also countries which are not party to the Budapest Convention., which increasingly use the Budapest Convention as a guideline for reforming their legislation.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slide shows statistics from the T-CY report including how 39% of all states have a connection to the Budapest Convention – either having acceded, signed or having been invited to accede the Budapest Convention. </a:t>
            </a:r>
            <a:endParaRPr b="0" lang="en-GB" sz="2000" spc="-1" strike="noStrike">
              <a:latin typeface="Arial"/>
            </a:endParaRPr>
          </a:p>
        </p:txBody>
      </p:sp>
      <p:sp>
        <p:nvSpPr>
          <p:cNvPr id="102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C5C10CB-83A0-40DC-B2FB-B1B178366696}"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4" name="PlaceHolder 1"/>
          <p:cNvSpPr>
            <a:spLocks noGrp="1"/>
          </p:cNvSpPr>
          <p:nvPr>
            <p:ph type="sldImg"/>
          </p:nvPr>
        </p:nvSpPr>
        <p:spPr>
          <a:xfrm>
            <a:off x="3255840" y="504720"/>
            <a:ext cx="3362040" cy="2520720"/>
          </a:xfrm>
          <a:prstGeom prst="rect">
            <a:avLst/>
          </a:prstGeom>
        </p:spPr>
      </p:sp>
      <p:sp>
        <p:nvSpPr>
          <p:cNvPr id="102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slide shows different states that have ratified the Budapest Convention, that have signed the Budapest Convention, that have been invited to accede the Budapest Convention and countries that have used the Budapest Convention as a guideline for developing domestic legislation. The trainer can use this slide to demonstrate that the Budapest Convention is truly a global treaty. </a:t>
            </a:r>
            <a:endParaRPr b="0" lang="en-GB" sz="2000" spc="-1" strike="noStrike">
              <a:latin typeface="Arial"/>
            </a:endParaRPr>
          </a:p>
        </p:txBody>
      </p:sp>
      <p:sp>
        <p:nvSpPr>
          <p:cNvPr id="102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FB4D91D-A61B-4EFA-9CC9-1C247633CE2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7" name="PlaceHolder 1"/>
          <p:cNvSpPr>
            <a:spLocks noGrp="1"/>
          </p:cNvSpPr>
          <p:nvPr>
            <p:ph type="sldImg"/>
          </p:nvPr>
        </p:nvSpPr>
        <p:spPr>
          <a:xfrm>
            <a:off x="1143000" y="685800"/>
            <a:ext cx="4571640" cy="3428640"/>
          </a:xfrm>
          <a:prstGeom prst="rect">
            <a:avLst/>
          </a:prstGeom>
        </p:spPr>
      </p:sp>
      <p:sp>
        <p:nvSpPr>
          <p:cNvPr id="1028" name="PlaceHolder 2"/>
          <p:cNvSpPr>
            <a:spLocks noGrp="1"/>
          </p:cNvSpPr>
          <p:nvPr>
            <p:ph type="body"/>
          </p:nvPr>
        </p:nvSpPr>
        <p:spPr>
          <a:xfrm>
            <a:off x="987480" y="3193920"/>
            <a:ext cx="7899120" cy="3025440"/>
          </a:xfrm>
          <a:prstGeom prst="rect">
            <a:avLst/>
          </a:prstGeom>
        </p:spPr>
        <p:txBody>
          <a:bodyPr>
            <a:normAutofit fontScale="91000"/>
          </a:bodyPr>
          <a:p>
            <a:pPr>
              <a:lnSpc>
                <a:spcPct val="100000"/>
              </a:lnSpc>
            </a:pPr>
            <a:r>
              <a:rPr b="0" lang="en-GB" sz="2000" spc="-1" strike="noStrike">
                <a:latin typeface="Arial"/>
              </a:rPr>
              <a:t>This slide builds upon the statistics shared from the T-CY report. It can be used by the trainer to explain how with respect to substantive provisions and procedural provisions, around half of the countries worldwide have adopted provisions corresponding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Overall, 79% of states have used the Budapest Convention as a guideline or source for reforming their cybercrime legislation.  These slides can be used by the trainer to show the impact of the Budapest Convention – and how it goes beyond countries that have acceded, signed or have been invited to accede to the Budapest Convention.</a:t>
            </a:r>
            <a:endParaRPr b="0" lang="en-GB" sz="2000" spc="-1" strike="noStrike">
              <a:latin typeface="Arial"/>
            </a:endParaRPr>
          </a:p>
        </p:txBody>
      </p:sp>
      <p:sp>
        <p:nvSpPr>
          <p:cNvPr id="102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482ADFC-82BE-46B9-8FCA-C4A7A66627C0}"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2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0" name="PlaceHolder 1"/>
          <p:cNvSpPr>
            <a:spLocks noGrp="1"/>
          </p:cNvSpPr>
          <p:nvPr>
            <p:ph type="sldImg"/>
          </p:nvPr>
        </p:nvSpPr>
        <p:spPr>
          <a:xfrm>
            <a:off x="1143000" y="685800"/>
            <a:ext cx="4571640" cy="3428640"/>
          </a:xfrm>
          <a:prstGeom prst="rect">
            <a:avLst/>
          </a:prstGeom>
        </p:spPr>
      </p:sp>
      <p:sp>
        <p:nvSpPr>
          <p:cNvPr id="1031" name="PlaceHolder 2"/>
          <p:cNvSpPr>
            <a:spLocks noGrp="1"/>
          </p:cNvSpPr>
          <p:nvPr>
            <p:ph type="body"/>
          </p:nvPr>
        </p:nvSpPr>
        <p:spPr>
          <a:xfrm>
            <a:off x="987480" y="3193920"/>
            <a:ext cx="7899120" cy="3025440"/>
          </a:xfrm>
          <a:prstGeom prst="rect">
            <a:avLst/>
          </a:prstGeom>
        </p:spPr>
        <p:txBody>
          <a:bodyPr>
            <a:normAutofit fontScale="70000"/>
          </a:bodyPr>
          <a:p>
            <a:pPr>
              <a:lnSpc>
                <a:spcPct val="100000"/>
              </a:lnSpc>
            </a:pPr>
            <a:r>
              <a:rPr b="0" lang="en-GB" sz="2000" spc="-1" strike="noStrike">
                <a:latin typeface="Arial"/>
              </a:rPr>
              <a:t>This slide builds upon the statistics shared from the T-CY report. It can be used by the trainer to explain how with respect to substantive provisions and procedural provisions, around half of the countries worldwide have adopted provisions corresponding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106 of these states (53% of states) have adopted specific substantive law provisions corresponding to Chapter II, Section I of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82 of these states (42% of states) have adopted specific procedural law provisions corresponding to Chapter II, Section II of the Budapest Convention.  </a:t>
            </a:r>
            <a:endParaRPr b="0" lang="en-GB" sz="2000" spc="-1" strike="noStrike">
              <a:latin typeface="Arial"/>
            </a:endParaRPr>
          </a:p>
        </p:txBody>
      </p:sp>
      <p:sp>
        <p:nvSpPr>
          <p:cNvPr id="103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92DD032-215C-4385-8750-F75E968B5CAA}"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3" name="PlaceHolder 1"/>
          <p:cNvSpPr>
            <a:spLocks noGrp="1"/>
          </p:cNvSpPr>
          <p:nvPr>
            <p:ph type="sldImg"/>
          </p:nvPr>
        </p:nvSpPr>
        <p:spPr>
          <a:xfrm>
            <a:off x="1143000" y="685800"/>
            <a:ext cx="4571640" cy="3428640"/>
          </a:xfrm>
          <a:prstGeom prst="rect">
            <a:avLst/>
          </a:prstGeom>
        </p:spPr>
      </p:sp>
      <p:sp>
        <p:nvSpPr>
          <p:cNvPr id="1034" name="PlaceHolder 2"/>
          <p:cNvSpPr>
            <a:spLocks noGrp="1"/>
          </p:cNvSpPr>
          <p:nvPr>
            <p:ph type="body"/>
          </p:nvPr>
        </p:nvSpPr>
        <p:spPr>
          <a:xfrm>
            <a:off x="987480" y="3193920"/>
            <a:ext cx="7899120" cy="3025440"/>
          </a:xfrm>
          <a:prstGeom prst="rect">
            <a:avLst/>
          </a:prstGeom>
        </p:spPr>
        <p:txBody>
          <a:bodyPr>
            <a:normAutofit/>
          </a:bodyPr>
          <a:p>
            <a:pPr>
              <a:lnSpc>
                <a:spcPct val="100000"/>
              </a:lnSpc>
            </a:pPr>
            <a:r>
              <a:rPr b="0" lang="en-GB" sz="2000" spc="-1" strike="noStrike">
                <a:latin typeface="Arial"/>
              </a:rPr>
              <a:t>This slide explains how membership to the Budapest Convention aids countries in conducting domestic investigations into cybercrimes. The Budapest Convention not only ensures that Parties have comprehensive domestic law provisions – but also have access to an international cooperation mechanism that enhances the ability of states to investigate cybercrimes. The transnational nature of cybercrime requires such a mechanism for parties to be able to conduct domestic investigations.  The trainer should emphasise that this is one of the greatest benefits of the Budapest Convention. </a:t>
            </a:r>
            <a:endParaRPr b="0" lang="en-GB" sz="2000" spc="-1" strike="noStrike">
              <a:latin typeface="Arial"/>
            </a:endParaRPr>
          </a:p>
        </p:txBody>
      </p:sp>
      <p:sp>
        <p:nvSpPr>
          <p:cNvPr id="103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8522806-58CF-486D-B2CB-1EF66342EEB9}"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59" name="PlaceHolder 1"/>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3600" spc="-1" strike="noStrike">
                <a:latin typeface="Arial"/>
              </a:rPr>
              <a:t>The aim of the session is to provide an overview of the Budapest Convention, its scope and benefits of coming a party. The trainer may wish to emphasize that subsequent sessions will delve into the provisions of the Budapest Convention in greater detail – in particular its substantive law, procedural law and international cooperation provisions.</a:t>
            </a:r>
            <a:endParaRPr b="0" lang="en-GB" sz="3600" spc="-1" strike="noStrike">
              <a:latin typeface="Arial"/>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6" name="PlaceHolder 1"/>
          <p:cNvSpPr>
            <a:spLocks noGrp="1"/>
          </p:cNvSpPr>
          <p:nvPr>
            <p:ph type="sldImg"/>
          </p:nvPr>
        </p:nvSpPr>
        <p:spPr>
          <a:xfrm>
            <a:off x="1143000" y="685800"/>
            <a:ext cx="4571640" cy="3428640"/>
          </a:xfrm>
          <a:prstGeom prst="rect">
            <a:avLst/>
          </a:prstGeom>
        </p:spPr>
      </p:sp>
      <p:sp>
        <p:nvSpPr>
          <p:cNvPr id="1037" name="PlaceHolder 2"/>
          <p:cNvSpPr>
            <a:spLocks noGrp="1"/>
          </p:cNvSpPr>
          <p:nvPr>
            <p:ph type="body"/>
          </p:nvPr>
        </p:nvSpPr>
        <p:spPr>
          <a:xfrm>
            <a:off x="987480" y="3193920"/>
            <a:ext cx="7899120" cy="3025440"/>
          </a:xfrm>
          <a:prstGeom prst="rect">
            <a:avLst/>
          </a:prstGeom>
        </p:spPr>
        <p:txBody>
          <a:bodyPr>
            <a:normAutofit fontScale="42000"/>
          </a:bodyPr>
          <a:p>
            <a:pPr>
              <a:lnSpc>
                <a:spcPct val="100000"/>
              </a:lnSpc>
            </a:pPr>
            <a:r>
              <a:rPr b="0" lang="en-GB" sz="2000" spc="-1" strike="noStrike">
                <a:latin typeface="Arial"/>
              </a:rPr>
              <a:t>The main advantage of the Budapest Convention is that it serves as a multilateral mutual assistance treaty that provides a legally binding international cooperation mechanism to parties.</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trainer should emphasize that the scope of the international cooperation / mutual assistance provisions of the Budapest Convention  do not only apply to cybercrimes, or only to offences established in accordance with the Budapest Convention. Rather, the scope of the international cooperation / mutual assistance provisions could be exercised in relation to the exchange of evidence in relation to ANY criminal offence.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Another advantage is that the Budapest Convention provides countries with access to large networks of practitioners – particularly those who participate in the Cybercrime Convention Committee.. The Budapest Convention also provides capacity building in relation to international cooperation, which has been elaborated in the subsequent slides.</a:t>
            </a:r>
            <a:endParaRPr b="0" lang="en-GB" sz="2000" spc="-1" strike="noStrike">
              <a:latin typeface="Arial"/>
            </a:endParaRPr>
          </a:p>
        </p:txBody>
      </p:sp>
      <p:sp>
        <p:nvSpPr>
          <p:cNvPr id="103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8964D3BA-F938-471F-BC9A-9EC7B13BE93F}"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3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9" name="PlaceHolder 1"/>
          <p:cNvSpPr>
            <a:spLocks noGrp="1"/>
          </p:cNvSpPr>
          <p:nvPr>
            <p:ph type="sldImg"/>
          </p:nvPr>
        </p:nvSpPr>
        <p:spPr>
          <a:xfrm>
            <a:off x="1143000" y="685800"/>
            <a:ext cx="4571640" cy="3428640"/>
          </a:xfrm>
          <a:prstGeom prst="rect">
            <a:avLst/>
          </a:prstGeom>
        </p:spPr>
      </p:sp>
      <p:sp>
        <p:nvSpPr>
          <p:cNvPr id="1040" name="PlaceHolder 2"/>
          <p:cNvSpPr>
            <a:spLocks noGrp="1"/>
          </p:cNvSpPr>
          <p:nvPr>
            <p:ph type="body"/>
          </p:nvPr>
        </p:nvSpPr>
        <p:spPr>
          <a:xfrm>
            <a:off x="987480" y="3193920"/>
            <a:ext cx="7899120" cy="3025440"/>
          </a:xfrm>
          <a:prstGeom prst="rect">
            <a:avLst/>
          </a:prstGeom>
        </p:spPr>
        <p:txBody>
          <a:bodyPr>
            <a:normAutofit fontScale="78000"/>
          </a:bodyPr>
          <a:p>
            <a:pPr>
              <a:lnSpc>
                <a:spcPct val="100000"/>
              </a:lnSpc>
            </a:pPr>
            <a:r>
              <a:rPr b="0" lang="en-GB" sz="2000" spc="-1" strike="noStrike">
                <a:latin typeface="Arial"/>
              </a:rPr>
              <a:t>This slide talks about the impact that the Budapest Convention has had on in relation to international cooperation. </a:t>
            </a:r>
            <a:endParaRPr b="0" lang="en-GB" sz="2000" spc="-1" strike="noStrike">
              <a:latin typeface="Arial"/>
            </a:endParaRPr>
          </a:p>
          <a:p>
            <a:pPr>
              <a:lnSpc>
                <a:spcPct val="100000"/>
              </a:lnSpc>
            </a:pPr>
            <a:r>
              <a:rPr b="0" lang="en-GB" sz="2000" spc="-1" strike="noStrike">
                <a:latin typeface="Arial"/>
              </a:rPr>
              <a:t>Article 35 of the Budapest Convention requires parties to establish a 24/7 network. The T-CY report highlights how there is now an extensive use of these networks to cooperate internationally.</a:t>
            </a:r>
            <a:endParaRPr b="0" lang="en-GB" sz="2000" spc="-1" strike="noStrike">
              <a:latin typeface="Arial"/>
            </a:endParaRPr>
          </a:p>
          <a:p>
            <a:pPr>
              <a:lnSpc>
                <a:spcPct val="100000"/>
              </a:lnSpc>
            </a:pPr>
            <a:r>
              <a:rPr b="0" lang="en-GB" sz="2000" spc="-1" strike="noStrike">
                <a:latin typeface="Arial"/>
              </a:rPr>
              <a:t>Another important impact of the Budapest Convention is the improvement in cooperation with private sector (service providers). This is particularly through Article 18.1.b. of the Budapest Convention, which allows parties to directly issue production orders to service providers offering services in their territory (irrespective of whether the service provider is locally based). This was identified as an impact of the Budapest Convention with respect to cybercrime.</a:t>
            </a:r>
            <a:endParaRPr b="0" lang="en-GB" sz="2000" spc="-1" strike="noStrike">
              <a:latin typeface="Arial"/>
            </a:endParaRPr>
          </a:p>
        </p:txBody>
      </p:sp>
      <p:sp>
        <p:nvSpPr>
          <p:cNvPr id="104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336473A-1144-4CB9-8902-579CEA0B6869}"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3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2" name="PlaceHolder 1"/>
          <p:cNvSpPr>
            <a:spLocks noGrp="1"/>
          </p:cNvSpPr>
          <p:nvPr>
            <p:ph type="sldImg"/>
          </p:nvPr>
        </p:nvSpPr>
        <p:spPr>
          <a:xfrm>
            <a:off x="1143000" y="685800"/>
            <a:ext cx="4571640" cy="3428640"/>
          </a:xfrm>
          <a:prstGeom prst="rect">
            <a:avLst/>
          </a:prstGeom>
        </p:spPr>
      </p:sp>
      <p:sp>
        <p:nvSpPr>
          <p:cNvPr id="1043" name="PlaceHolder 2"/>
          <p:cNvSpPr>
            <a:spLocks noGrp="1"/>
          </p:cNvSpPr>
          <p:nvPr>
            <p:ph type="body"/>
          </p:nvPr>
        </p:nvSpPr>
        <p:spPr>
          <a:xfrm>
            <a:off x="987480" y="3193920"/>
            <a:ext cx="7899120" cy="3025440"/>
          </a:xfrm>
          <a:prstGeom prst="rect">
            <a:avLst/>
          </a:prstGeom>
        </p:spPr>
        <p:txBody>
          <a:bodyPr>
            <a:normAutofit fontScale="3000"/>
          </a:bodyPr>
          <a:p>
            <a:pPr>
              <a:lnSpc>
                <a:spcPct val="100000"/>
              </a:lnSpc>
            </a:pPr>
            <a:r>
              <a:rPr b="0" lang="en-GB" sz="2000" spc="-1" strike="noStrike">
                <a:latin typeface="Arial"/>
              </a:rPr>
              <a:t>One of the main benefits of joining or expressing interest in joining the Budapest Convention is access to capacity building projects made available by the Council of Europe.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161616"/>
                </a:solidFill>
                <a:latin typeface="Open Sans"/>
              </a:rPr>
              <a:t>The Cybercrime Programme Office of the</a:t>
            </a:r>
            <a:r>
              <a:rPr b="0" lang="en-GB" sz="2000" spc="-1" strike="noStrike">
                <a:solidFill>
                  <a:srgbClr val="000000"/>
                </a:solidFill>
                <a:latin typeface="Open Sans"/>
              </a:rPr>
              <a:t> Council of Europe (C-PROC) in Bucharest, Romania is responsible for assisting countries worldwide in strengthening their legal systems capacity to respond to the challenges posed by cybercrime and electronic evidence on the basis of the standards of the Budapest Convention on Cybercrime</a:t>
            </a:r>
            <a:r>
              <a:rPr b="0" lang="en-GB" sz="2000" spc="-1" strike="noStrike">
                <a:solidFill>
                  <a:srgbClr val="161616"/>
                </a:solidFill>
                <a:latin typeface="Open Sans"/>
              </a:rPr>
              <a:t>. This includes support for:</a:t>
            </a:r>
            <a:endParaRPr b="0" lang="en-GB" sz="2000" spc="-1" strike="noStrike">
              <a:latin typeface="Arial"/>
            </a:endParaRPr>
          </a:p>
          <a:p>
            <a:pPr marL="216000" indent="-216000">
              <a:lnSpc>
                <a:spcPct val="100000"/>
              </a:lnSpc>
              <a:buClr>
                <a:srgbClr val="161616"/>
              </a:buClr>
              <a:buFont typeface="Arial"/>
              <a:buChar char="•"/>
            </a:pPr>
            <a:r>
              <a:rPr b="0" lang="en-GB" sz="2000" spc="-1" strike="noStrike">
                <a:solidFill>
                  <a:srgbClr val="161616"/>
                </a:solidFill>
                <a:latin typeface="Open Sans"/>
              </a:rPr>
              <a:t>Strengthening legislation on cybercrime and electronic evidence in line with rule of law and human rights (including data protection) standards</a:t>
            </a:r>
            <a:endParaRPr b="0" lang="en-GB" sz="2000" spc="-1" strike="noStrike">
              <a:latin typeface="Arial"/>
            </a:endParaRPr>
          </a:p>
          <a:p>
            <a:pPr marL="216000" indent="-216000">
              <a:lnSpc>
                <a:spcPct val="100000"/>
              </a:lnSpc>
              <a:buClr>
                <a:srgbClr val="161616"/>
              </a:buClr>
              <a:buFont typeface="Arial"/>
              <a:buChar char="•"/>
            </a:pPr>
            <a:r>
              <a:rPr b="0" lang="en-GB" sz="2000" spc="-1" strike="noStrike">
                <a:solidFill>
                  <a:srgbClr val="161616"/>
                </a:solidFill>
                <a:latin typeface="Open Sans"/>
              </a:rPr>
              <a:t>Training judges, prosecutors and law enforcement officers</a:t>
            </a:r>
            <a:endParaRPr b="0" lang="en-GB" sz="2000" spc="-1" strike="noStrike">
              <a:latin typeface="Arial"/>
            </a:endParaRPr>
          </a:p>
          <a:p>
            <a:pPr marL="216000" indent="-216000">
              <a:lnSpc>
                <a:spcPct val="100000"/>
              </a:lnSpc>
              <a:buClr>
                <a:srgbClr val="161616"/>
              </a:buClr>
              <a:buFont typeface="Arial"/>
              <a:buChar char="•"/>
            </a:pPr>
            <a:r>
              <a:rPr b="0" lang="en-GB" sz="2000" spc="-1" strike="noStrike">
                <a:solidFill>
                  <a:srgbClr val="161616"/>
                </a:solidFill>
                <a:latin typeface="Open Sans"/>
              </a:rPr>
              <a:t>Establishing specialized cybercrime and forensic units and improving interagency cooperation</a:t>
            </a:r>
            <a:endParaRPr b="0" lang="en-GB" sz="2000" spc="-1" strike="noStrike">
              <a:latin typeface="Arial"/>
            </a:endParaRPr>
          </a:p>
          <a:p>
            <a:pPr marL="216000" indent="-216000">
              <a:lnSpc>
                <a:spcPct val="100000"/>
              </a:lnSpc>
              <a:buClr>
                <a:srgbClr val="161616"/>
              </a:buClr>
              <a:buFont typeface="Arial"/>
              <a:buChar char="•"/>
            </a:pPr>
            <a:r>
              <a:rPr b="0" lang="en-GB" sz="2000" spc="-1" strike="noStrike">
                <a:solidFill>
                  <a:srgbClr val="161616"/>
                </a:solidFill>
                <a:latin typeface="Open Sans"/>
              </a:rPr>
              <a:t>Promoting public/private cooperation</a:t>
            </a:r>
            <a:endParaRPr b="0" lang="en-GB" sz="2000" spc="-1" strike="noStrike">
              <a:latin typeface="Arial"/>
            </a:endParaRPr>
          </a:p>
          <a:p>
            <a:pPr marL="216000" indent="-216000">
              <a:lnSpc>
                <a:spcPct val="100000"/>
              </a:lnSpc>
              <a:buClr>
                <a:srgbClr val="161616"/>
              </a:buClr>
              <a:buFont typeface="Arial"/>
              <a:buChar char="•"/>
            </a:pPr>
            <a:r>
              <a:rPr b="0" lang="en-GB" sz="2000" spc="-1" strike="noStrike">
                <a:solidFill>
                  <a:srgbClr val="161616"/>
                </a:solidFill>
                <a:latin typeface="Open Sans"/>
              </a:rPr>
              <a:t>Protecting children against sexual violence online</a:t>
            </a:r>
            <a:endParaRPr b="0" lang="en-GB" sz="2000" spc="-1" strike="noStrike">
              <a:latin typeface="Arial"/>
            </a:endParaRPr>
          </a:p>
          <a:p>
            <a:pPr marL="216000" indent="-216000">
              <a:lnSpc>
                <a:spcPct val="100000"/>
              </a:lnSpc>
              <a:buClr>
                <a:srgbClr val="161616"/>
              </a:buClr>
              <a:buFont typeface="Arial"/>
              <a:buChar char="•"/>
            </a:pPr>
            <a:r>
              <a:rPr b="0" lang="en-GB" sz="2000" spc="-1" strike="noStrike">
                <a:solidFill>
                  <a:srgbClr val="161616"/>
                </a:solidFill>
                <a:latin typeface="Open Sans"/>
              </a:rPr>
              <a:t>Enhancing the effectiveness of international cooperation</a:t>
            </a:r>
            <a:endParaRPr b="0" lang="en-GB" sz="2000" spc="-1" strike="noStrike">
              <a:latin typeface="Arial"/>
            </a:endParaRPr>
          </a:p>
          <a:p>
            <a:pPr>
              <a:lnSpc>
                <a:spcPct val="100000"/>
              </a:lnSpc>
            </a:pPr>
            <a:r>
              <a:rPr b="0" lang="en-GB" sz="2000" spc="-1" strike="noStrike">
                <a:solidFill>
                  <a:srgbClr val="161616"/>
                </a:solidFill>
                <a:latin typeface="Open Sans"/>
              </a:rPr>
              <a:t>C-PROC, with its capacity building function, complements the work of the Cybercrime Convention Committee (</a:t>
            </a:r>
            <a:r>
              <a:rPr b="0" lang="en-GB" sz="2000" spc="-1" strike="noStrike">
                <a:solidFill>
                  <a:srgbClr val="000000"/>
                </a:solidFill>
                <a:latin typeface="Open Sans"/>
                <a:hlinkClick r:id="rId1"/>
              </a:rPr>
              <a:t>T-CY</a:t>
            </a:r>
            <a:r>
              <a:rPr b="0" lang="en-GB" sz="2000" spc="-1" strike="noStrike">
                <a:solidFill>
                  <a:srgbClr val="161616"/>
                </a:solidFill>
                <a:latin typeface="Open Sans"/>
              </a:rPr>
              <a:t>) through which State Parties follow the implementation of the Budapest Convention.</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161616"/>
                </a:solidFill>
                <a:latin typeface="Open Sans"/>
              </a:rPr>
              <a:t>The Council of Europe has supported over 1000 activities through its past and ongoing projects. Details of the ongoing projects listed on the slide. Details of each project are reproduced below:</a:t>
            </a:r>
            <a:endParaRPr b="0" lang="en-GB" sz="2000" spc="-1" strike="noStrike">
              <a:latin typeface="Arial"/>
            </a:endParaRPr>
          </a:p>
          <a:p>
            <a:pPr>
              <a:lnSpc>
                <a:spcPct val="100000"/>
              </a:lnSpc>
            </a:pPr>
            <a:endParaRPr b="0" lang="en-GB" sz="2000" spc="-1" strike="noStrike">
              <a:latin typeface="Arial"/>
            </a:endParaRPr>
          </a:p>
          <a:p>
            <a:pPr>
              <a:lnSpc>
                <a:spcPct val="100000"/>
              </a:lnSpc>
            </a:pPr>
            <a:r>
              <a:rPr b="1" lang="en-GB" sz="2000" spc="-1" strike="noStrike">
                <a:solidFill>
                  <a:srgbClr val="161616"/>
                </a:solidFill>
                <a:latin typeface="Open Sans"/>
              </a:rPr>
              <a:t>GLACY+ </a:t>
            </a:r>
            <a:r>
              <a:rPr b="0" lang="en-GB" sz="2000" spc="-1" strike="noStrike">
                <a:solidFill>
                  <a:srgbClr val="161616"/>
                </a:solidFill>
                <a:latin typeface="Open Sans"/>
              </a:rPr>
              <a:t>is a Joint project of the European Union (Instrument Contributing to Peace and Stability) and the Council of Europe.</a:t>
            </a:r>
            <a:endParaRPr b="0" lang="en-GB" sz="2000" spc="-1" strike="noStrike">
              <a:latin typeface="Arial"/>
            </a:endParaRPr>
          </a:p>
          <a:p>
            <a:pPr>
              <a:lnSpc>
                <a:spcPct val="100000"/>
              </a:lnSpc>
            </a:pPr>
            <a:r>
              <a:rPr b="0" lang="en-GB" sz="2000" spc="-1" strike="noStrike">
                <a:solidFill>
                  <a:srgbClr val="161616"/>
                </a:solidFill>
                <a:latin typeface="Open Sans"/>
              </a:rPr>
              <a:t>GLACY+ is intended to extend the experience of the </a:t>
            </a:r>
            <a:r>
              <a:rPr b="0" lang="en-GB" sz="2000" spc="-1" strike="noStrike">
                <a:solidFill>
                  <a:srgbClr val="000000"/>
                </a:solidFill>
                <a:latin typeface="Open Sans"/>
                <a:hlinkClick r:id="rId2"/>
              </a:rPr>
              <a:t>GLACY project</a:t>
            </a:r>
            <a:r>
              <a:rPr b="0" lang="en-GB" sz="2000" spc="-1" strike="noStrike">
                <a:solidFill>
                  <a:srgbClr val="000000"/>
                </a:solidFill>
                <a:latin typeface="Open Sans"/>
              </a:rPr>
              <a:t> (2013 – 2016) and supports fifteen priority and hub countries in Africa, Asia-Pacific and Latin America and the Caribbean region – Benin, Burkina Faso, Cabo Verde, Chile, Costa Rica, Dominican Republic, Ghana, Mauritius, Morocco, Nigeria, Paraguay, Philippines, Senegal, Sri Lanka and Tonga. These countries may serve as hubs to share their experience within their respective regions.</a:t>
            </a:r>
            <a:endParaRPr b="0" lang="en-GB" sz="2000" spc="-1" strike="noStrike">
              <a:latin typeface="Arial"/>
            </a:endParaRPr>
          </a:p>
          <a:p>
            <a:pPr>
              <a:lnSpc>
                <a:spcPct val="100000"/>
              </a:lnSpc>
            </a:pPr>
            <a:r>
              <a:rPr b="0" lang="en-GB" sz="2000" spc="-1" strike="noStrike">
                <a:solidFill>
                  <a:srgbClr val="000000"/>
                </a:solidFill>
                <a:latin typeface="Open Sans"/>
              </a:rPr>
              <a:t>Objectives:</a:t>
            </a:r>
            <a:endParaRPr b="0" lang="en-GB" sz="2000" spc="-1" strike="noStrike">
              <a:latin typeface="Arial"/>
            </a:endParaRPr>
          </a:p>
          <a:p>
            <a:pPr>
              <a:lnSpc>
                <a:spcPct val="100000"/>
              </a:lnSpc>
            </a:pPr>
            <a:r>
              <a:rPr b="0" lang="en-GB" sz="2000" spc="-1" strike="noStrike">
                <a:solidFill>
                  <a:srgbClr val="000000"/>
                </a:solidFill>
                <a:latin typeface="Open Sans"/>
              </a:rPr>
              <a:t>To strengthen the capacities of States worldwide to apply legislation on cybercrime and electronic evidence and enhance their abilities for effective international cooperation in this area.</a:t>
            </a:r>
            <a:endParaRPr b="0" lang="en-GB" sz="2000" spc="-1" strike="noStrike">
              <a:latin typeface="Arial"/>
            </a:endParaRPr>
          </a:p>
          <a:p>
            <a:pPr marL="216000" indent="-216000">
              <a:lnSpc>
                <a:spcPct val="100000"/>
              </a:lnSpc>
              <a:buClr>
                <a:srgbClr val="000000"/>
              </a:buClr>
              <a:buFont typeface="+mj-lt"/>
              <a:buAutoNum type="arabicPeriod"/>
            </a:pPr>
            <a:r>
              <a:rPr b="0" lang="en-GB" sz="2000" spc="-1" strike="noStrike">
                <a:solidFill>
                  <a:srgbClr val="000000"/>
                </a:solidFill>
                <a:latin typeface="Open Sans"/>
              </a:rPr>
              <a:t>To promote consistent cybercrime legislation, policies and strategies;</a:t>
            </a:r>
            <a:endParaRPr b="0" lang="en-GB" sz="2000" spc="-1" strike="noStrike">
              <a:latin typeface="Arial"/>
            </a:endParaRPr>
          </a:p>
          <a:p>
            <a:pPr marL="216000" indent="-216000">
              <a:lnSpc>
                <a:spcPct val="100000"/>
              </a:lnSpc>
              <a:buClr>
                <a:srgbClr val="000000"/>
              </a:buClr>
              <a:buFont typeface="+mj-lt"/>
              <a:buAutoNum type="arabicPeriod"/>
            </a:pPr>
            <a:r>
              <a:rPr b="0" lang="en-GB" sz="2000" spc="-1" strike="noStrike">
                <a:solidFill>
                  <a:srgbClr val="000000"/>
                </a:solidFill>
                <a:latin typeface="Open Sans"/>
              </a:rPr>
              <a:t>To strengthen the capacity of police authorities to investigate cybercrime and engage in effective police-to-police cooperation with each other as well as with cybercrime units in Europe and other regions;</a:t>
            </a:r>
            <a:endParaRPr b="0" lang="en-GB" sz="2000" spc="-1" strike="noStrike">
              <a:latin typeface="Arial"/>
            </a:endParaRPr>
          </a:p>
          <a:p>
            <a:pPr marL="216000" indent="-216000">
              <a:lnSpc>
                <a:spcPct val="100000"/>
              </a:lnSpc>
              <a:buClr>
                <a:srgbClr val="000000"/>
              </a:buClr>
              <a:buFont typeface="+mj-lt"/>
              <a:buAutoNum type="arabicPeriod"/>
            </a:pPr>
            <a:r>
              <a:rPr b="0" lang="en-GB" sz="2000" spc="-1" strike="noStrike">
                <a:solidFill>
                  <a:srgbClr val="000000"/>
                </a:solidFill>
                <a:latin typeface="Open Sans"/>
              </a:rPr>
              <a:t>To enable criminal justice authorities to apply legislation and prosecute and adjudicate cases of cybercrime and electronic evidence and engage in international cooperation.</a:t>
            </a:r>
            <a:endParaRPr b="0" lang="en-GB" sz="2000" spc="-1" strike="noStrike">
              <a:latin typeface="Arial"/>
            </a:endParaRPr>
          </a:p>
          <a:p>
            <a:pPr>
              <a:lnSpc>
                <a:spcPct val="100000"/>
              </a:lnSpc>
            </a:pPr>
            <a:br/>
            <a:r>
              <a:rPr b="1" lang="en-GB" sz="1200" spc="-1" strike="noStrike">
                <a:solidFill>
                  <a:srgbClr val="000000"/>
                </a:solidFill>
                <a:latin typeface="+mn-lt"/>
                <a:ea typeface="MS PGothic"/>
              </a:rPr>
              <a:t>CyberEast </a:t>
            </a:r>
            <a:r>
              <a:rPr b="0" lang="en-GB" sz="1200" spc="-1" strike="noStrike">
                <a:solidFill>
                  <a:srgbClr val="000000"/>
                </a:solidFill>
                <a:latin typeface="+mn-lt"/>
                <a:ea typeface="MS PGothic"/>
              </a:rPr>
              <a:t>is a joint project of the European Union and the Council of Europe, implemented in the Eastern Partnership region by the Council of Europe under the European Neighbourhood East Instrument (ENI). </a:t>
            </a:r>
            <a:endParaRPr b="0" lang="en-GB" sz="1200" spc="-1" strike="noStrike">
              <a:latin typeface="Arial"/>
            </a:endParaRPr>
          </a:p>
          <a:p>
            <a:pPr>
              <a:lnSpc>
                <a:spcPct val="100000"/>
              </a:lnSpc>
            </a:pPr>
            <a:r>
              <a:rPr b="0" lang="en-GB" sz="1200" spc="-1" strike="noStrike">
                <a:solidFill>
                  <a:srgbClr val="000000"/>
                </a:solidFill>
                <a:latin typeface="+mn-lt"/>
                <a:ea typeface="MS PGothic"/>
              </a:rPr>
              <a:t>Participating countries: Armenia, Azerbaijan, Belarus, Georgia, Moldova and Ukraine. </a:t>
            </a:r>
            <a:endParaRPr b="0" lang="en-GB" sz="1200" spc="-1" strike="noStrike">
              <a:latin typeface="Arial"/>
            </a:endParaRPr>
          </a:p>
          <a:p>
            <a:pPr>
              <a:lnSpc>
                <a:spcPct val="100000"/>
              </a:lnSpc>
            </a:pPr>
            <a:r>
              <a:rPr b="0" lang="en-GB" sz="1200" spc="-1" strike="noStrike">
                <a:solidFill>
                  <a:srgbClr val="000000"/>
                </a:solidFill>
                <a:latin typeface="+mn-lt"/>
                <a:ea typeface="MS PGothic"/>
              </a:rPr>
              <a:t>The project aims at adopting legislative and policy frameworks compliant to the Budapest Convention on Cybercrime and related instruments, reinforcing the capacities of judicial and law enforcement authorities and interagency cooperation, and increasing efficient international cooperation and trust on criminal justice, cybercrime and electronic evidence, including between service providers and law enforcement.</a:t>
            </a:r>
            <a:endParaRPr b="0" lang="en-GB" sz="1200" spc="-1" strike="noStrike">
              <a:latin typeface="Arial"/>
            </a:endParaRPr>
          </a:p>
          <a:p>
            <a:pPr>
              <a:lnSpc>
                <a:spcPct val="100000"/>
              </a:lnSpc>
            </a:pPr>
            <a:endParaRPr b="0" lang="en-GB" sz="1200" spc="-1" strike="noStrike">
              <a:latin typeface="Arial"/>
            </a:endParaRPr>
          </a:p>
          <a:p>
            <a:pPr>
              <a:lnSpc>
                <a:spcPct val="100000"/>
              </a:lnSpc>
            </a:pPr>
            <a:r>
              <a:rPr b="1" lang="en-GB" sz="1200" spc="-1" strike="noStrike">
                <a:solidFill>
                  <a:srgbClr val="000000"/>
                </a:solidFill>
                <a:latin typeface="+mn-lt"/>
                <a:ea typeface="MS PGothic"/>
              </a:rPr>
              <a:t>iPROCEEDS – 2: </a:t>
            </a:r>
            <a:r>
              <a:rPr b="0" lang="en-GB" sz="1200" spc="-1" strike="noStrike">
                <a:solidFill>
                  <a:srgbClr val="000000"/>
                </a:solidFill>
                <a:latin typeface="+mn-lt"/>
                <a:ea typeface="MS PGothic"/>
              </a:rPr>
              <a:t>Cooperation on Cybercrime under the Instrument of Pre-accession Assistance (IPA) – is a Joint project of the European Union and the Council of Europe. Participating countries/areas: Albania, Bosnia and Herzegovina, Montenegro, North Macedonia, Serbia, Turkey and Kosovo* Objective: To further strengthen the capacity of authorities in project countries and areas to search, seize and confiscate cybercrime proceeds and prevent money laundering on the Internet and to secure electronic evidence. *This designation is without prejudice to positions on status, and is in line with UNSC 1244 and the ICJ Opinion on the Kosovo Declaration of Independence. </a:t>
            </a:r>
            <a:endParaRPr b="0" lang="en-GB" sz="1200" spc="-1" strike="noStrike">
              <a:latin typeface="Arial"/>
            </a:endParaRPr>
          </a:p>
          <a:p>
            <a:pPr>
              <a:lnSpc>
                <a:spcPct val="100000"/>
              </a:lnSpc>
            </a:pPr>
            <a:endParaRPr b="0" lang="en-GB" sz="1200" spc="-1" strike="noStrike">
              <a:latin typeface="Arial"/>
            </a:endParaRPr>
          </a:p>
          <a:p>
            <a:pPr>
              <a:lnSpc>
                <a:spcPct val="100000"/>
              </a:lnSpc>
            </a:pPr>
            <a:r>
              <a:rPr b="1" lang="en-GB" sz="1200" spc="-1" strike="noStrike">
                <a:solidFill>
                  <a:srgbClr val="000000"/>
                </a:solidFill>
                <a:latin typeface="+mn-lt"/>
                <a:ea typeface="MS PGothic"/>
              </a:rPr>
              <a:t>CyberSouth </a:t>
            </a:r>
            <a:r>
              <a:rPr b="0" lang="en-GB" sz="1200" spc="-1" strike="noStrike">
                <a:solidFill>
                  <a:srgbClr val="000000"/>
                </a:solidFill>
                <a:latin typeface="+mn-lt"/>
                <a:ea typeface="MS PGothic"/>
              </a:rPr>
              <a:t>is a joint project of the European Union (European Neighbourhood Instrument) and the Council of Europe. CyberSouth aims to strengthen legislation and institutional capacities on cybercrime and electronic evidence in the region of the Southern Neighbourhood in line with human rights and rule of law requirements. </a:t>
            </a:r>
            <a:endParaRPr b="0" lang="en-GB" sz="1200" spc="-1" strike="noStrike">
              <a:latin typeface="Arial"/>
            </a:endParaRPr>
          </a:p>
          <a:p>
            <a:pPr>
              <a:lnSpc>
                <a:spcPct val="100000"/>
              </a:lnSpc>
            </a:pPr>
            <a:r>
              <a:rPr b="0" lang="en-GB" sz="1200" spc="-1" strike="noStrike">
                <a:solidFill>
                  <a:srgbClr val="000000"/>
                </a:solidFill>
                <a:latin typeface="+mn-lt"/>
                <a:ea typeface="MS PGothic"/>
              </a:rPr>
              <a:t>Project area: Southern Neighbourhood region </a:t>
            </a:r>
            <a:endParaRPr b="0" lang="en-GB" sz="1200" spc="-1" strike="noStrike">
              <a:latin typeface="Arial"/>
            </a:endParaRPr>
          </a:p>
          <a:p>
            <a:pPr>
              <a:lnSpc>
                <a:spcPct val="100000"/>
              </a:lnSpc>
            </a:pPr>
            <a:r>
              <a:rPr b="0" lang="en-GB" sz="1200" spc="-1" strike="noStrike">
                <a:solidFill>
                  <a:srgbClr val="000000"/>
                </a:solidFill>
                <a:latin typeface="+mn-lt"/>
                <a:ea typeface="MS PGothic"/>
              </a:rPr>
              <a:t>Initial priority areas: Algeria, Jordan, Lebanon, Morocco and Tunisia </a:t>
            </a:r>
            <a:endParaRPr b="0" lang="en-GB" sz="1200" spc="-1" strike="noStrike">
              <a:latin typeface="Arial"/>
            </a:endParaRPr>
          </a:p>
          <a:p>
            <a:pPr>
              <a:lnSpc>
                <a:spcPct val="100000"/>
              </a:lnSpc>
            </a:pPr>
            <a:r>
              <a:rPr b="0" lang="en-GB" sz="1200" spc="-1" strike="noStrike">
                <a:solidFill>
                  <a:srgbClr val="000000"/>
                </a:solidFill>
                <a:latin typeface="+mn-lt"/>
                <a:ea typeface="MS PGothic"/>
              </a:rPr>
              <a:t>Objectives: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Legislation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Specialised services and interagency as well as public/private cooperation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Judicial training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International cooperation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Strategic priorities on cybercrime and electronic evidence</a:t>
            </a:r>
            <a:endParaRPr b="0" lang="en-GB" sz="1200" spc="-1" strike="noStrike">
              <a:latin typeface="Arial"/>
            </a:endParaRPr>
          </a:p>
          <a:p>
            <a:pPr>
              <a:lnSpc>
                <a:spcPct val="100000"/>
              </a:lnSpc>
            </a:pPr>
            <a:endParaRPr b="0" lang="en-GB" sz="1200" spc="-1" strike="noStrike">
              <a:latin typeface="Arial"/>
            </a:endParaRPr>
          </a:p>
          <a:p>
            <a:pPr>
              <a:lnSpc>
                <a:spcPct val="100000"/>
              </a:lnSpc>
            </a:pPr>
            <a:r>
              <a:rPr b="1" lang="en-GB" sz="1200" spc="-1" strike="noStrike">
                <a:solidFill>
                  <a:srgbClr val="000000"/>
                </a:solidFill>
                <a:latin typeface="+mn-lt"/>
                <a:ea typeface="MS PGothic"/>
              </a:rPr>
              <a:t>Cybercrime@Octopus </a:t>
            </a:r>
            <a:r>
              <a:rPr b="0" lang="en-GB" sz="1200" spc="-1" strike="noStrike">
                <a:solidFill>
                  <a:srgbClr val="000000"/>
                </a:solidFill>
                <a:latin typeface="+mn-lt"/>
                <a:ea typeface="MS PGothic"/>
              </a:rPr>
              <a:t>is a Council of Europe project based on voluntary contributions aimed at assisting countries worldwide to implement the Budapest Convention on Cybercrime and strengthen data protection and rule of law safeguards </a:t>
            </a:r>
            <a:endParaRPr b="0" lang="en-GB" sz="1200" spc="-1" strike="noStrike">
              <a:latin typeface="Arial"/>
            </a:endParaRPr>
          </a:p>
          <a:p>
            <a:pPr>
              <a:lnSpc>
                <a:spcPct val="100000"/>
              </a:lnSpc>
            </a:pPr>
            <a:r>
              <a:rPr b="0" lang="en-GB" sz="1200" spc="-1" strike="noStrike">
                <a:solidFill>
                  <a:srgbClr val="000000"/>
                </a:solidFill>
                <a:latin typeface="+mn-lt"/>
                <a:ea typeface="MS PGothic"/>
              </a:rPr>
              <a:t>Results are expected in the following areas: </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To ensure the organisation of the annual Octopus conferences</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To co-fund and support the functioning of the Cybercrime Convention Committee with its enlarged membership, functions and number of meetings</a:t>
            </a:r>
            <a:endParaRPr b="0" lang="en-GB" sz="1200" spc="-1" strike="noStrike">
              <a:latin typeface="Arial"/>
            </a:endParaRPr>
          </a:p>
          <a:p>
            <a:pPr marL="228600" indent="-228240">
              <a:lnSpc>
                <a:spcPct val="100000"/>
              </a:lnSpc>
              <a:buClr>
                <a:srgbClr val="000000"/>
              </a:buClr>
              <a:buFont typeface="+mj-lt"/>
              <a:buAutoNum type="arabicPeriod"/>
            </a:pPr>
            <a:r>
              <a:rPr b="0" lang="en-GB" sz="1200" spc="-1" strike="noStrike">
                <a:solidFill>
                  <a:srgbClr val="000000"/>
                </a:solidFill>
                <a:latin typeface="+mn-lt"/>
                <a:ea typeface="MS PGothic"/>
              </a:rPr>
              <a:t>To provide advice and other assistance to countries which are prepared to implement the Budapest Convention and related instruments on data protection and the protection of children. </a:t>
            </a:r>
            <a:endParaRPr b="0" lang="en-GB" sz="1200" spc="-1" strike="noStrike">
              <a:latin typeface="Arial"/>
            </a:endParaRPr>
          </a:p>
          <a:p>
            <a:pPr>
              <a:lnSpc>
                <a:spcPct val="100000"/>
              </a:lnSpc>
            </a:pPr>
            <a:r>
              <a:rPr b="0" lang="en-GB" sz="1200" spc="-1" strike="noStrike">
                <a:solidFill>
                  <a:srgbClr val="000000"/>
                </a:solidFill>
                <a:latin typeface="+mn-lt"/>
                <a:ea typeface="MS PGothic"/>
              </a:rPr>
              <a:t>Duration of the project: 1 January 2014 – 31 December 2020.</a:t>
            </a:r>
            <a:endParaRPr b="0" lang="en-GB" sz="1200" spc="-1" strike="noStrike">
              <a:latin typeface="Arial"/>
            </a:endParaRPr>
          </a:p>
        </p:txBody>
      </p:sp>
      <p:sp>
        <p:nvSpPr>
          <p:cNvPr id="104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177F2B6-ED02-41BF-96D4-B0E305699A9F}"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5" name="PlaceHolder 1"/>
          <p:cNvSpPr>
            <a:spLocks noGrp="1"/>
          </p:cNvSpPr>
          <p:nvPr>
            <p:ph type="sldImg"/>
          </p:nvPr>
        </p:nvSpPr>
        <p:spPr>
          <a:xfrm>
            <a:off x="3255840" y="504720"/>
            <a:ext cx="3362040" cy="2520720"/>
          </a:xfrm>
          <a:prstGeom prst="rect">
            <a:avLst/>
          </a:prstGeom>
        </p:spPr>
      </p:sp>
      <p:sp>
        <p:nvSpPr>
          <p:cNvPr id="1046"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latin typeface="Arial"/>
              </a:rPr>
              <a:t>This is the introductory slide for the fourth part of the session. The trainer should explain that this part will look several myths about the Budapest Convention and seek to address these.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endParaRPr b="0" lang="en-GB" sz="1200" spc="-1" strike="noStrike">
              <a:latin typeface="Arial"/>
            </a:endParaRPr>
          </a:p>
        </p:txBody>
      </p:sp>
      <p:sp>
        <p:nvSpPr>
          <p:cNvPr id="104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F226B3E-77E7-4829-9084-90EE31C1FE94}"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8" name="PlaceHolder 1"/>
          <p:cNvSpPr>
            <a:spLocks noGrp="1"/>
          </p:cNvSpPr>
          <p:nvPr>
            <p:ph type="sldImg"/>
          </p:nvPr>
        </p:nvSpPr>
        <p:spPr>
          <a:xfrm>
            <a:off x="3255840" y="504720"/>
            <a:ext cx="3362040" cy="2520720"/>
          </a:xfrm>
          <a:prstGeom prst="rect">
            <a:avLst/>
          </a:prstGeom>
        </p:spPr>
      </p:sp>
      <p:sp>
        <p:nvSpPr>
          <p:cNvPr id="1049"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 that it is a regional convention or that it is Eurocentric. The trainer can ask how many of the delegates hold this misconception, before moving onto the next slide to dispel this misconception.</a:t>
            </a:r>
            <a:endParaRPr b="0" lang="en-GB" sz="2000" spc="-1" strike="noStrike">
              <a:latin typeface="Arial"/>
            </a:endParaRPr>
          </a:p>
        </p:txBody>
      </p:sp>
      <p:sp>
        <p:nvSpPr>
          <p:cNvPr id="105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A6A9475-1931-49FB-9370-3E8498BDB4C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1" name="PlaceHolder 1"/>
          <p:cNvSpPr>
            <a:spLocks noGrp="1"/>
          </p:cNvSpPr>
          <p:nvPr>
            <p:ph type="sldImg"/>
          </p:nvPr>
        </p:nvSpPr>
        <p:spPr>
          <a:xfrm>
            <a:off x="3255840" y="504720"/>
            <a:ext cx="3362040" cy="2520720"/>
          </a:xfrm>
          <a:prstGeom prst="rect">
            <a:avLst/>
          </a:prstGeom>
        </p:spPr>
      </p:sp>
      <p:sp>
        <p:nvSpPr>
          <p:cNvPr id="105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slide shows a map of the world with the Antarctica continent highlighted in red. The purpose of the slide is to highlight that Antarctica is the only content in the world which does not have any parties to the Budapest Convention. The trainer can use this slide to emphasize that the Budapest Convention is truly a global convention, with membership in North America, South America, Africa, Europe, Asia and Australia.</a:t>
            </a:r>
            <a:endParaRPr b="0" lang="en-GB" sz="2000" spc="-1" strike="noStrike">
              <a:latin typeface="Arial"/>
            </a:endParaRPr>
          </a:p>
        </p:txBody>
      </p:sp>
      <p:sp>
        <p:nvSpPr>
          <p:cNvPr id="105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1D12AF6-FD0F-4830-9F4E-03DB87666F96}"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4" name="PlaceHolder 1"/>
          <p:cNvSpPr>
            <a:spLocks noGrp="1"/>
          </p:cNvSpPr>
          <p:nvPr>
            <p:ph type="sldImg"/>
          </p:nvPr>
        </p:nvSpPr>
        <p:spPr>
          <a:xfrm>
            <a:off x="3255840" y="504720"/>
            <a:ext cx="3362040" cy="2520720"/>
          </a:xfrm>
          <a:prstGeom prst="rect">
            <a:avLst/>
          </a:prstGeom>
        </p:spPr>
      </p:sp>
      <p:sp>
        <p:nvSpPr>
          <p:cNvPr id="105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slide shows how there is an increase in the rate of accessions to the Budapest Convention over time. The slide groups accessions into four time periods:</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2001 – 2005 (blue)</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2006 – 2010 (yellow)</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2011 – 2015 (green)</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2016 – 2020  (red)</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animations demonstrate which counties acceded to the Budapest Convention in each time period. This slide can be used to demonstrate an uptake in accessions to the Budapest Convention – in particular an increase across the world. </a:t>
            </a:r>
            <a:endParaRPr b="0" lang="en-GB" sz="2000" spc="-1" strike="noStrike">
              <a:latin typeface="Arial"/>
            </a:endParaRPr>
          </a:p>
        </p:txBody>
      </p:sp>
      <p:sp>
        <p:nvSpPr>
          <p:cNvPr id="105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77102DB2-4E6B-4FE3-8A15-79EE0AD06187}"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57" name="PlaceHolder 1"/>
          <p:cNvSpPr>
            <a:spLocks noGrp="1"/>
          </p:cNvSpPr>
          <p:nvPr>
            <p:ph type="sldImg"/>
          </p:nvPr>
        </p:nvSpPr>
        <p:spPr>
          <a:xfrm>
            <a:off x="1143000" y="685800"/>
            <a:ext cx="4571640" cy="3428640"/>
          </a:xfrm>
          <a:prstGeom prst="rect">
            <a:avLst/>
          </a:prstGeom>
        </p:spPr>
      </p:sp>
      <p:sp>
        <p:nvSpPr>
          <p:cNvPr id="1058" name="PlaceHolder 2"/>
          <p:cNvSpPr>
            <a:spLocks noGrp="1"/>
          </p:cNvSpPr>
          <p:nvPr>
            <p:ph type="body"/>
          </p:nvPr>
        </p:nvSpPr>
        <p:spPr>
          <a:xfrm>
            <a:off x="987480" y="3193920"/>
            <a:ext cx="7899120" cy="3025440"/>
          </a:xfrm>
          <a:prstGeom prst="rect">
            <a:avLst/>
          </a:prstGeom>
        </p:spPr>
        <p:txBody>
          <a:bodyPr>
            <a:normAutofit/>
          </a:bodyPr>
          <a:p>
            <a:pPr>
              <a:lnSpc>
                <a:spcPct val="100000"/>
              </a:lnSpc>
            </a:pPr>
            <a:r>
              <a:rPr b="0" lang="en-GB" sz="2000" spc="-1" strike="noStrike">
                <a:latin typeface="Arial"/>
              </a:rPr>
              <a:t>This slide highlights key features to demonstrate that the Budapest Convention is NOT a regional or Eurocentric instrument. It demonstrates that the Budapest Convention is a global treaty and that the rate of accessions continues to accelerate.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Given the amount of time it took to negotiate and formulate the Budapest Convention (since around 1996), it would be unlikely that a new treaty would be formulated in less than 25 years at the very least particularly given the divergence on many of the issues that would be addressed in the new convention. </a:t>
            </a:r>
            <a:endParaRPr b="0" lang="en-GB" sz="2000" spc="-1" strike="noStrike">
              <a:latin typeface="Arial"/>
            </a:endParaRPr>
          </a:p>
        </p:txBody>
      </p:sp>
      <p:sp>
        <p:nvSpPr>
          <p:cNvPr id="105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9888B0F-D521-4A36-8579-A7D49C65B060}"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3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0" name="PlaceHolder 1"/>
          <p:cNvSpPr>
            <a:spLocks noGrp="1"/>
          </p:cNvSpPr>
          <p:nvPr>
            <p:ph type="sldImg"/>
          </p:nvPr>
        </p:nvSpPr>
        <p:spPr>
          <a:xfrm>
            <a:off x="3255840" y="504720"/>
            <a:ext cx="3362040" cy="2520720"/>
          </a:xfrm>
          <a:prstGeom prst="rect">
            <a:avLst/>
          </a:prstGeom>
        </p:spPr>
      </p:sp>
      <p:sp>
        <p:nvSpPr>
          <p:cNvPr id="1061"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 that it is outdated. The trainer can ask how many of the delegates hold this misconception, before moving onto the next slide to dispel this misconception.</a:t>
            </a:r>
            <a:endParaRPr b="0" lang="en-GB" sz="2000" spc="-1" strike="noStrike">
              <a:latin typeface="Arial"/>
            </a:endParaRPr>
          </a:p>
          <a:p>
            <a:pPr>
              <a:lnSpc>
                <a:spcPct val="100000"/>
              </a:lnSpc>
            </a:pPr>
            <a:endParaRPr b="0" lang="en-GB" sz="2000" spc="-1" strike="noStrike">
              <a:latin typeface="Arial"/>
            </a:endParaRPr>
          </a:p>
          <a:p>
            <a:pPr>
              <a:lnSpc>
                <a:spcPct val="100000"/>
              </a:lnSpc>
            </a:pPr>
            <a:endParaRPr b="0" lang="en-GB" sz="2000" spc="-1" strike="noStrike">
              <a:latin typeface="Arial"/>
            </a:endParaRPr>
          </a:p>
        </p:txBody>
      </p:sp>
      <p:sp>
        <p:nvSpPr>
          <p:cNvPr id="106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E62B2FB-1452-4AF1-85A2-0E2C5A8D62B9}"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3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3" name="PlaceHolder 1"/>
          <p:cNvSpPr>
            <a:spLocks noGrp="1"/>
          </p:cNvSpPr>
          <p:nvPr>
            <p:ph type="sldImg"/>
          </p:nvPr>
        </p:nvSpPr>
        <p:spPr>
          <a:xfrm>
            <a:off x="1143000" y="685800"/>
            <a:ext cx="4571640" cy="3428640"/>
          </a:xfrm>
          <a:prstGeom prst="rect">
            <a:avLst/>
          </a:prstGeom>
        </p:spPr>
      </p:sp>
      <p:sp>
        <p:nvSpPr>
          <p:cNvPr id="1064" name="PlaceHolder 2"/>
          <p:cNvSpPr>
            <a:spLocks noGrp="1"/>
          </p:cNvSpPr>
          <p:nvPr>
            <p:ph type="body"/>
          </p:nvPr>
        </p:nvSpPr>
        <p:spPr>
          <a:xfrm>
            <a:off x="987480" y="3193920"/>
            <a:ext cx="7899120" cy="3025440"/>
          </a:xfrm>
          <a:prstGeom prst="rect">
            <a:avLst/>
          </a:prstGeom>
        </p:spPr>
        <p:txBody>
          <a:bodyPr>
            <a:normAutofit fontScale="14000"/>
          </a:bodyPr>
          <a:p>
            <a:pPr>
              <a:lnSpc>
                <a:spcPct val="100000"/>
              </a:lnSpc>
              <a:spcBef>
                <a:spcPts val="360"/>
              </a:spcBef>
            </a:pPr>
            <a:r>
              <a:rPr b="0" lang="en-GB" sz="2000" spc="-1" strike="noStrike">
                <a:latin typeface="Arial"/>
              </a:rPr>
              <a:t>This slide demonstrates how the Budapest Convention is NOT outdated.  Though the Budapest Convention was drafted in 2001, it has technology neutral language which organically extends to new crimes and developments in technology. This is one of the key features of the Budapest Convention which ensures that it continues to remain relevant despite the extensive advancements in technology since its drafting in 2001. A number of guidance notes have been issued to demonstrate how the Budapest Convention applies to a range of offences that are not explicitly covered by the Budapest Convention, including:</a:t>
            </a:r>
            <a:endParaRPr b="0" lang="en-GB" sz="20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Botnets</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Identity theft </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DDOS attacks</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Critical infrastructure attacks</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Malware </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Spam</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Election Interference </a:t>
            </a:r>
            <a:endParaRPr b="0" lang="en-GB" sz="1200" spc="-1" strike="noStrike">
              <a:latin typeface="Arial"/>
            </a:endParaRPr>
          </a:p>
          <a:p>
            <a:pPr marL="743040" indent="-456840" algn="just">
              <a:lnSpc>
                <a:spcPct val="100000"/>
              </a:lnSpc>
              <a:buClr>
                <a:srgbClr val="000000"/>
              </a:buClr>
              <a:buFont typeface="+mj-lt"/>
              <a:buAutoNum type="arabicPeriod"/>
            </a:pPr>
            <a:r>
              <a:rPr b="0" lang="en-GB" sz="1200" spc="-1" strike="noStrike">
                <a:latin typeface="Verdana"/>
                <a:ea typeface="Verdana"/>
              </a:rPr>
              <a:t>Terrorism </a:t>
            </a:r>
            <a:endParaRPr b="0" lang="en-GB" sz="1200" spc="-1" strike="noStrike">
              <a:latin typeface="Arial"/>
            </a:endParaRPr>
          </a:p>
          <a:p>
            <a:pPr>
              <a:lnSpc>
                <a:spcPct val="100000"/>
              </a:lnSpc>
              <a:spcBef>
                <a:spcPts val="360"/>
              </a:spcBef>
            </a:pPr>
            <a:r>
              <a:rPr b="0" lang="en-GB" sz="2000" spc="-1" strike="noStrike">
                <a:latin typeface="Verdana"/>
                <a:ea typeface="Verdana"/>
              </a:rPr>
              <a:t>	</a:t>
            </a:r>
            <a:endParaRPr b="0" lang="en-GB" sz="2000" spc="-1" strike="noStrike">
              <a:latin typeface="Arial"/>
            </a:endParaRPr>
          </a:p>
          <a:p>
            <a:pPr>
              <a:lnSpc>
                <a:spcPct val="100000"/>
              </a:lnSpc>
              <a:spcBef>
                <a:spcPts val="360"/>
              </a:spcBef>
            </a:pPr>
            <a:r>
              <a:rPr b="0" lang="en-GB" sz="2000" spc="-1" strike="noStrike">
                <a:latin typeface="Verdana"/>
                <a:ea typeface="Verdana"/>
              </a:rPr>
              <a:t>Where the language of the Budapest Convention is insufficient to adequately meet these advancements, Additional Protocols can be considered. For instance, the Additional Protocol to the Convention on Cybercrime, concerning the criminalisation of acts of a racist and xenophobic nature committed through computer systems was opened to signature in 2003. Moreover, a Second Additional Protocol (https://www.coe.int/en/web/cybercrime/t-cy-drafting-group) related to enhanced international cooperation is currently being negotiated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Verdana"/>
                <a:ea typeface="Verdana"/>
              </a:rPr>
              <a:t>The fact that the Budapest Convention is not outdated is perhaps best evidenced by the fact that it continues to be used as basis for different treaties including the Arab Convention on Combating Information. Technology Offences and the African Union Convention on Cyber Security and Personal Data Protection. Moreover, the Budapest Convention continues to be used as a guideline for countries around the world to draft domestic laws.</a:t>
            </a:r>
            <a:endParaRPr b="0" lang="en-GB" sz="2000" spc="-1" strike="noStrike">
              <a:latin typeface="Arial"/>
            </a:endParaRPr>
          </a:p>
        </p:txBody>
      </p:sp>
      <p:sp>
        <p:nvSpPr>
          <p:cNvPr id="106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730A7FB1-FF2E-48CD-AA70-5D64236AEB94}"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0" name="PlaceHolder 1"/>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3600" spc="-1" strike="noStrike">
                <a:latin typeface="Arial"/>
              </a:rPr>
              <a:t>This slide outlines the objectives of this session. It underscores what participants should expect to learn from the slides. The participants can be informed that this slide will be revisited at the end of the session to assess whether the objectives were met. </a:t>
            </a:r>
            <a:endParaRPr b="0" lang="en-GB" sz="3600" spc="-1" strike="noStrike">
              <a:latin typeface="Arial"/>
            </a:endParaRPr>
          </a:p>
        </p:txBody>
      </p:sp>
    </p:spTree>
  </p:cSld>
</p:notes>
</file>

<file path=ppt/notesSlides/notesSlide4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6" name="PlaceHolder 1"/>
          <p:cNvSpPr>
            <a:spLocks noGrp="1"/>
          </p:cNvSpPr>
          <p:nvPr>
            <p:ph type="sldImg"/>
          </p:nvPr>
        </p:nvSpPr>
        <p:spPr>
          <a:xfrm>
            <a:off x="1143000" y="685800"/>
            <a:ext cx="4571640" cy="3428640"/>
          </a:xfrm>
          <a:prstGeom prst="rect">
            <a:avLst/>
          </a:prstGeom>
        </p:spPr>
      </p:sp>
      <p:sp>
        <p:nvSpPr>
          <p:cNvPr id="1067" name="PlaceHolder 2"/>
          <p:cNvSpPr>
            <a:spLocks noGrp="1"/>
          </p:cNvSpPr>
          <p:nvPr>
            <p:ph type="body"/>
          </p:nvPr>
        </p:nvSpPr>
        <p:spPr>
          <a:xfrm>
            <a:off x="987480" y="3193920"/>
            <a:ext cx="7899120" cy="3025440"/>
          </a:xfrm>
          <a:prstGeom prst="rect">
            <a:avLst/>
          </a:prstGeom>
        </p:spPr>
        <p:txBody>
          <a:bodyPr>
            <a:normAutofit fontScale="42000"/>
          </a:bodyPr>
          <a:p>
            <a:pPr>
              <a:lnSpc>
                <a:spcPct val="100000"/>
              </a:lnSpc>
            </a:pPr>
            <a:r>
              <a:rPr b="0" lang="en-GB" sz="2000" spc="-1" strike="noStrike">
                <a:latin typeface="Arial"/>
              </a:rPr>
              <a:t>The Budapest Convention continues to be ratified by countries, suggesting that it continues to remain relevant as the leading global cybercrime instrument.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argument that the Budapest Convention is outdated is primarily based upon the fact that it was drafted in 2001. However, many countries have even older cybercrime legislations which continue to be effective and relevant. For instance:</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The US Computer Fraud and Abuse Act which was enacted in 1986</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The UK Computer Misuse Act was enacted in 1990</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The Australian Cybercrime Act was enacted in 2001</a:t>
            </a:r>
            <a:endParaRPr b="0" lang="en-GB" sz="2000" spc="-1" strike="noStrike">
              <a:latin typeface="Arial"/>
            </a:endParaRPr>
          </a:p>
          <a:p>
            <a:pPr marL="228600" indent="-228240">
              <a:lnSpc>
                <a:spcPct val="100000"/>
              </a:lnSpc>
              <a:buClr>
                <a:srgbClr val="000000"/>
              </a:buClr>
              <a:buFont typeface="StarSymbol"/>
              <a:buAutoNum type="arabicPeriod"/>
            </a:pPr>
            <a:r>
              <a:rPr b="0" lang="en-GB" sz="2000" spc="-1" strike="noStrike">
                <a:latin typeface="Arial"/>
              </a:rPr>
              <a:t>The French Law No. 2004-575, For Confidence in the Digital Economy was enacted in 2004</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As long as the language of a cybercrime convention or legislation is technology neutral, it will continue to remain relevant over a long period of time. </a:t>
            </a:r>
            <a:endParaRPr b="0" lang="en-GB" sz="2000" spc="-1" strike="noStrike">
              <a:latin typeface="Arial"/>
            </a:endParaRPr>
          </a:p>
        </p:txBody>
      </p:sp>
      <p:sp>
        <p:nvSpPr>
          <p:cNvPr id="106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BE471C5-F317-4F0C-9814-6BBFABF1AF8B}"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9" name="PlaceHolder 1"/>
          <p:cNvSpPr>
            <a:spLocks noGrp="1"/>
          </p:cNvSpPr>
          <p:nvPr>
            <p:ph type="sldImg"/>
          </p:nvPr>
        </p:nvSpPr>
        <p:spPr>
          <a:xfrm>
            <a:off x="3255840" y="504720"/>
            <a:ext cx="3362040" cy="2520720"/>
          </a:xfrm>
          <a:prstGeom prst="rect">
            <a:avLst/>
          </a:prstGeom>
        </p:spPr>
      </p:sp>
      <p:sp>
        <p:nvSpPr>
          <p:cNvPr id="1070"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particularly among developing countries – that it has been drafted by a small group of countries (certain infrastructure countries). The trainer can read out quotation at the bottom of the screen and explain that this is a commonly asked question about the Budapest Convention. </a:t>
            </a:r>
            <a:endParaRPr b="0" lang="en-GB" sz="2000" spc="-1" strike="noStrike">
              <a:latin typeface="Arial"/>
            </a:endParaRPr>
          </a:p>
          <a:p>
            <a:pPr>
              <a:lnSpc>
                <a:spcPct val="100000"/>
              </a:lnSpc>
              <a:spcBef>
                <a:spcPts val="360"/>
              </a:spcBef>
            </a:pPr>
            <a:endParaRPr b="0" lang="en-GB" sz="2000" spc="-1" strike="noStrike">
              <a:latin typeface="Arial"/>
            </a:endParaRPr>
          </a:p>
          <a:p>
            <a:pPr>
              <a:lnSpc>
                <a:spcPct val="100000"/>
              </a:lnSpc>
              <a:spcBef>
                <a:spcPts val="360"/>
              </a:spcBef>
            </a:pPr>
            <a:r>
              <a:rPr b="0" lang="en-GB" sz="2000" spc="-1" strike="noStrike">
                <a:latin typeface="Arial"/>
              </a:rPr>
              <a:t>The trainer can ask how many of the delegates hold this misconception, before moving onto the next slide to dispel this misconception.</a:t>
            </a:r>
            <a:endParaRPr b="0" lang="en-GB" sz="2000" spc="-1" strike="noStrike">
              <a:latin typeface="Arial"/>
            </a:endParaRPr>
          </a:p>
          <a:p>
            <a:pPr>
              <a:lnSpc>
                <a:spcPct val="100000"/>
              </a:lnSpc>
            </a:pPr>
            <a:endParaRPr b="0" lang="en-GB" sz="2000" spc="-1" strike="noStrike">
              <a:latin typeface="Arial"/>
            </a:endParaRPr>
          </a:p>
        </p:txBody>
      </p:sp>
      <p:sp>
        <p:nvSpPr>
          <p:cNvPr id="107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E2BDAE9-2AED-4DD4-B9B9-8BF40C05B168}"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2" name="PlaceHolder 1"/>
          <p:cNvSpPr>
            <a:spLocks noGrp="1"/>
          </p:cNvSpPr>
          <p:nvPr>
            <p:ph type="sldImg"/>
          </p:nvPr>
        </p:nvSpPr>
        <p:spPr>
          <a:xfrm>
            <a:off x="1143000" y="685800"/>
            <a:ext cx="4571640" cy="3428640"/>
          </a:xfrm>
          <a:prstGeom prst="rect">
            <a:avLst/>
          </a:prstGeom>
        </p:spPr>
      </p:sp>
      <p:sp>
        <p:nvSpPr>
          <p:cNvPr id="1073" name="PlaceHolder 2"/>
          <p:cNvSpPr>
            <a:spLocks noGrp="1"/>
          </p:cNvSpPr>
          <p:nvPr>
            <p:ph type="body"/>
          </p:nvPr>
        </p:nvSpPr>
        <p:spPr>
          <a:xfrm>
            <a:off x="987480" y="3193920"/>
            <a:ext cx="7899120" cy="3025440"/>
          </a:xfrm>
          <a:prstGeom prst="rect">
            <a:avLst/>
          </a:prstGeom>
        </p:spPr>
        <p:txBody>
          <a:bodyPr>
            <a:normAutofit fontScale="42000"/>
          </a:bodyPr>
          <a:p>
            <a:pPr>
              <a:lnSpc>
                <a:spcPct val="100000"/>
              </a:lnSpc>
            </a:pPr>
            <a:r>
              <a:rPr b="0" lang="en-GB" sz="2000" spc="-1" strike="noStrike">
                <a:latin typeface="Arial"/>
              </a:rPr>
              <a:t>This slide explains why certain countries led the initial formulation of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For instance, many countries did not view cybercrime as a priority as early as 2001. This is largely due to the absence or limited nature of technological advancements in these countries during that period.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Moreover, it is important that politics, prejudice and strategic interests are not outweighed by the merits, utility and national interest in connection with joining a treaty. The Budapest Convention offers immense utility to all countries in their fight against cybercrime and in relation to the exchange of electronic evidence.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Finally, the threats that are posed by cybercriminals are the same across territorial boundaries. There is no difference between the threats faced by developed and developing nations. In this respect, the Budapest Convention addresses concerns of developing countries just as it does that of developed countries.</a:t>
            </a:r>
            <a:endParaRPr b="0" lang="en-GB" sz="2000" spc="-1" strike="noStrike">
              <a:latin typeface="Arial"/>
            </a:endParaRPr>
          </a:p>
        </p:txBody>
      </p:sp>
      <p:sp>
        <p:nvSpPr>
          <p:cNvPr id="107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62D75EE-E21C-47CD-89B1-2D1670013A29}"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5" name="PlaceHolder 1"/>
          <p:cNvSpPr>
            <a:spLocks noGrp="1"/>
          </p:cNvSpPr>
          <p:nvPr>
            <p:ph type="sldImg"/>
          </p:nvPr>
        </p:nvSpPr>
        <p:spPr>
          <a:xfrm>
            <a:off x="1143000" y="685800"/>
            <a:ext cx="4571640" cy="3428640"/>
          </a:xfrm>
          <a:prstGeom prst="rect">
            <a:avLst/>
          </a:prstGeom>
        </p:spPr>
      </p:sp>
      <p:sp>
        <p:nvSpPr>
          <p:cNvPr id="1076" name="PlaceHolder 2"/>
          <p:cNvSpPr>
            <a:spLocks noGrp="1"/>
          </p:cNvSpPr>
          <p:nvPr>
            <p:ph type="body"/>
          </p:nvPr>
        </p:nvSpPr>
        <p:spPr>
          <a:xfrm>
            <a:off x="987480" y="3193920"/>
            <a:ext cx="7899120" cy="3025440"/>
          </a:xfrm>
          <a:prstGeom prst="rect">
            <a:avLst/>
          </a:prstGeom>
        </p:spPr>
        <p:txBody>
          <a:bodyPr>
            <a:normAutofit/>
          </a:bodyPr>
          <a:p>
            <a:pPr>
              <a:lnSpc>
                <a:spcPct val="100000"/>
              </a:lnSpc>
            </a:pPr>
            <a:r>
              <a:rPr b="0" lang="en-GB" sz="2000" spc="-1" strike="noStrike">
                <a:latin typeface="Arial"/>
              </a:rPr>
              <a:t>The Budapest Convention is not the only treaty that was drafted by a group of developed nations but later acceded to by many other developing nations. Many treaties, such as those listed on the slide, have been drafted by a group of countries, but have subsequently been adopted as global treaties. The Budapest Convention is no different from these treaties. </a:t>
            </a:r>
            <a:endParaRPr b="0" lang="en-GB" sz="2000" spc="-1" strike="noStrike">
              <a:latin typeface="Arial"/>
            </a:endParaRPr>
          </a:p>
        </p:txBody>
      </p:sp>
      <p:sp>
        <p:nvSpPr>
          <p:cNvPr id="107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2DBF4AB-3682-4093-896B-A95DD49AD1AF}"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8" name="PlaceHolder 1"/>
          <p:cNvSpPr>
            <a:spLocks noGrp="1"/>
          </p:cNvSpPr>
          <p:nvPr>
            <p:ph type="sldImg"/>
          </p:nvPr>
        </p:nvSpPr>
        <p:spPr>
          <a:xfrm>
            <a:off x="1143000" y="685800"/>
            <a:ext cx="4571640" cy="3428640"/>
          </a:xfrm>
          <a:prstGeom prst="rect">
            <a:avLst/>
          </a:prstGeom>
        </p:spPr>
      </p:sp>
      <p:sp>
        <p:nvSpPr>
          <p:cNvPr id="1079" name="PlaceHolder 2"/>
          <p:cNvSpPr>
            <a:spLocks noGrp="1"/>
          </p:cNvSpPr>
          <p:nvPr>
            <p:ph type="body"/>
          </p:nvPr>
        </p:nvSpPr>
        <p:spPr>
          <a:xfrm>
            <a:off x="987480" y="3193920"/>
            <a:ext cx="7899120" cy="3025440"/>
          </a:xfrm>
          <a:prstGeom prst="rect">
            <a:avLst/>
          </a:prstGeom>
        </p:spPr>
        <p:txBody>
          <a:bodyPr>
            <a:normAutofit/>
          </a:bodyPr>
          <a:p>
            <a:pPr>
              <a:lnSpc>
                <a:spcPct val="100000"/>
              </a:lnSpc>
            </a:pPr>
            <a:r>
              <a:rPr b="0" lang="en-GB" sz="2000" spc="-1" strike="noStrike">
                <a:latin typeface="Arial"/>
              </a:rPr>
              <a:t>This slide shows an example of why it is not relevant that a convention is drafted or negotiated by a small number of countries. The trainer can explain that back in 1944 when the Chicago Convention was signed, it was only on the basis of a drafting and negotiation process which involved 52 states. Yet, currently it has 193 parties. The trainer can use this as an example to show the importance of viewing each convention on its own merits in view of national interest. </a:t>
            </a:r>
            <a:endParaRPr b="0" lang="en-GB" sz="2000" spc="-1" strike="noStrike">
              <a:latin typeface="Arial"/>
            </a:endParaRPr>
          </a:p>
        </p:txBody>
      </p:sp>
      <p:sp>
        <p:nvSpPr>
          <p:cNvPr id="108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288FAB6-EF2B-4BDC-BC7E-1C92838A3124}"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1" name="PlaceHolder 1"/>
          <p:cNvSpPr>
            <a:spLocks noGrp="1"/>
          </p:cNvSpPr>
          <p:nvPr>
            <p:ph type="sldImg"/>
          </p:nvPr>
        </p:nvSpPr>
        <p:spPr>
          <a:xfrm>
            <a:off x="3255840" y="504720"/>
            <a:ext cx="3362040" cy="2520720"/>
          </a:xfrm>
          <a:prstGeom prst="rect">
            <a:avLst/>
          </a:prstGeom>
        </p:spPr>
      </p:sp>
      <p:sp>
        <p:nvSpPr>
          <p:cNvPr id="1082"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particularly among developing countries – that it favours developed or infrastructure countries. The trainer can ask how many of the delegates hold this misconception, before moving onto the next slide to dispel this misconception.</a:t>
            </a:r>
            <a:endParaRPr b="0" lang="en-GB" sz="2000" spc="-1" strike="noStrike">
              <a:latin typeface="Arial"/>
            </a:endParaRPr>
          </a:p>
          <a:p>
            <a:pPr>
              <a:lnSpc>
                <a:spcPct val="100000"/>
              </a:lnSpc>
            </a:pPr>
            <a:endParaRPr b="0" lang="en-GB" sz="2000" spc="-1" strike="noStrike">
              <a:latin typeface="Arial"/>
            </a:endParaRPr>
          </a:p>
        </p:txBody>
      </p:sp>
      <p:sp>
        <p:nvSpPr>
          <p:cNvPr id="108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BF29EEF0-D35A-4043-857C-62A5EA79832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4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4" name="PlaceHolder 1"/>
          <p:cNvSpPr>
            <a:spLocks noGrp="1"/>
          </p:cNvSpPr>
          <p:nvPr>
            <p:ph type="sldImg"/>
          </p:nvPr>
        </p:nvSpPr>
        <p:spPr>
          <a:xfrm>
            <a:off x="1143000" y="685800"/>
            <a:ext cx="4571640" cy="3428640"/>
          </a:xfrm>
          <a:prstGeom prst="rect">
            <a:avLst/>
          </a:prstGeom>
        </p:spPr>
      </p:sp>
      <p:sp>
        <p:nvSpPr>
          <p:cNvPr id="1085" name="PlaceHolder 2"/>
          <p:cNvSpPr>
            <a:spLocks noGrp="1"/>
          </p:cNvSpPr>
          <p:nvPr>
            <p:ph type="body"/>
          </p:nvPr>
        </p:nvSpPr>
        <p:spPr>
          <a:xfrm>
            <a:off x="987480" y="3193920"/>
            <a:ext cx="7899120" cy="3025440"/>
          </a:xfrm>
          <a:prstGeom prst="rect">
            <a:avLst/>
          </a:prstGeom>
        </p:spPr>
        <p:txBody>
          <a:bodyPr>
            <a:normAutofit fontScale="46000"/>
          </a:bodyPr>
          <a:p>
            <a:pPr>
              <a:lnSpc>
                <a:spcPct val="100000"/>
              </a:lnSpc>
            </a:pPr>
            <a:r>
              <a:rPr b="0" lang="en-GB" sz="2000" spc="-1" strike="noStrike">
                <a:latin typeface="Arial"/>
              </a:rPr>
              <a:t>In the absence of the Budapest Convention or any other binding bilateral or multilateral mutual assistance treaty, requests for electronic evidence made by developing countries to developed countries are not always forthcoming.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Budapest Convention provides greater benefit to developing countries it provides an avenue for these countries to make legally binding requests to developed/infrastructure countries (which are largely all members of the Budapest Convention). This provides a major benefit to developing countries from membership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Moreover, since the Budapest Convention allows refusal of requests where the requested country considers the offence to be a political offence or connected with a political offence, developing countries usually have more flexibility in refusing a request since in many developing countries, the scope of a political offence is broader. </a:t>
            </a:r>
            <a:endParaRPr b="0" lang="en-GB" sz="2000" spc="-1" strike="noStrike">
              <a:latin typeface="Arial"/>
            </a:endParaRPr>
          </a:p>
        </p:txBody>
      </p:sp>
      <p:sp>
        <p:nvSpPr>
          <p:cNvPr id="108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1A08231-147C-45F4-8F63-6051FD0B4736}"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7" name="PlaceHolder 1"/>
          <p:cNvSpPr>
            <a:spLocks noGrp="1"/>
          </p:cNvSpPr>
          <p:nvPr>
            <p:ph type="sldImg"/>
          </p:nvPr>
        </p:nvSpPr>
        <p:spPr>
          <a:xfrm>
            <a:off x="1143000" y="685800"/>
            <a:ext cx="4571640" cy="3428640"/>
          </a:xfrm>
          <a:prstGeom prst="rect">
            <a:avLst/>
          </a:prstGeom>
        </p:spPr>
      </p:sp>
      <p:sp>
        <p:nvSpPr>
          <p:cNvPr id="1088" name="PlaceHolder 2"/>
          <p:cNvSpPr>
            <a:spLocks noGrp="1"/>
          </p:cNvSpPr>
          <p:nvPr>
            <p:ph type="body"/>
          </p:nvPr>
        </p:nvSpPr>
        <p:spPr>
          <a:xfrm>
            <a:off x="987480" y="3193920"/>
            <a:ext cx="7899120" cy="3025440"/>
          </a:xfrm>
          <a:prstGeom prst="rect">
            <a:avLst/>
          </a:prstGeom>
        </p:spPr>
        <p:txBody>
          <a:bodyPr>
            <a:normAutofit fontScale="46000"/>
          </a:bodyPr>
          <a:p>
            <a:pPr>
              <a:lnSpc>
                <a:spcPct val="100000"/>
              </a:lnSpc>
            </a:pPr>
            <a:r>
              <a:rPr b="0" lang="en-GB" sz="2000" spc="-1" strike="noStrike">
                <a:latin typeface="Arial"/>
              </a:rPr>
              <a:t>The key way in which developing countries can benefit from the Budapest Convention is the ease of seeking assistance from US service providers, particularly with respect to expeditious preservation and through the implementation of Article 18.1.b of the Budapest Convention, sending requests for subscriber information directly to US service providers. This enables developing countries to preserve and obtain key evidence much more expeditiously than would be possible without the Budapest Convention. </a:t>
            </a:r>
            <a:endParaRPr b="0" lang="en-GB" sz="2000" spc="-1" strike="noStrike">
              <a:latin typeface="Arial"/>
            </a:endParaRPr>
          </a:p>
          <a:p>
            <a:pPr>
              <a:lnSpc>
                <a:spcPct val="100000"/>
              </a:lnSpc>
            </a:pPr>
            <a:r>
              <a:rPr b="0" lang="en-GB" sz="2000" spc="-1" strike="noStrike">
                <a:latin typeface="Arial"/>
              </a:rPr>
              <a:t>This benefit has been highlighted in the T-CY report (https://rm.coe.int/t-cy-2020-16-bc-benefits-rep-provisional/16809ef6ac) also.</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Importantly, service providers tend to be more responsive and compliant with requests received from parties to the Budapest Convention – because they can be assured that these countries have appropriate safeguards and have international best practice legislation</a:t>
            </a:r>
            <a:endParaRPr b="0" lang="en-GB" sz="2000" spc="-1" strike="noStrike">
              <a:latin typeface="Arial"/>
            </a:endParaRPr>
          </a:p>
        </p:txBody>
      </p:sp>
      <p:sp>
        <p:nvSpPr>
          <p:cNvPr id="108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936C829-DF4B-4055-B56C-EF37B02B803D}"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0" name="PlaceHolder 1"/>
          <p:cNvSpPr>
            <a:spLocks noGrp="1"/>
          </p:cNvSpPr>
          <p:nvPr>
            <p:ph type="sldImg"/>
          </p:nvPr>
        </p:nvSpPr>
        <p:spPr>
          <a:xfrm>
            <a:off x="1143000" y="685800"/>
            <a:ext cx="4571640" cy="3428640"/>
          </a:xfrm>
          <a:prstGeom prst="rect">
            <a:avLst/>
          </a:prstGeom>
        </p:spPr>
      </p:sp>
      <p:sp>
        <p:nvSpPr>
          <p:cNvPr id="1091" name="PlaceHolder 2"/>
          <p:cNvSpPr>
            <a:spLocks noGrp="1"/>
          </p:cNvSpPr>
          <p:nvPr>
            <p:ph type="body"/>
          </p:nvPr>
        </p:nvSpPr>
        <p:spPr>
          <a:xfrm>
            <a:off x="987480" y="3193920"/>
            <a:ext cx="7899120" cy="3025440"/>
          </a:xfrm>
          <a:prstGeom prst="rect">
            <a:avLst/>
          </a:prstGeom>
        </p:spPr>
        <p:txBody>
          <a:bodyPr>
            <a:normAutofit fontScale="37000"/>
          </a:bodyPr>
          <a:p>
            <a:pPr>
              <a:lnSpc>
                <a:spcPct val="100000"/>
              </a:lnSpc>
            </a:pPr>
            <a:r>
              <a:rPr b="0" lang="en-GB" sz="2000" spc="-1" strike="noStrike">
                <a:latin typeface="Arial"/>
              </a:rPr>
              <a:t>This slide shows a comparison of how Facebook responded to data requests from countries which are parties to the Budapest Convention and other countries in H1 2019. The bar on the left shows the response of Facebook to parties to the Budapest Convention, while the bar on the right shows the response of Facebook to countries which are not parties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trainer can demonstrate that in H1 2019, parties to the Budapest Convention made </a:t>
            </a:r>
            <a:r>
              <a:rPr b="0" lang="en-GB" sz="1800" spc="-1" strike="noStrike">
                <a:solidFill>
                  <a:srgbClr val="000000"/>
                </a:solidFill>
                <a:latin typeface="Calibri"/>
              </a:rPr>
              <a:t>94320</a:t>
            </a:r>
            <a:r>
              <a:rPr b="0" lang="en-GB" sz="2000" spc="-1" strike="noStrike">
                <a:solidFill>
                  <a:srgbClr val="000000"/>
                </a:solidFill>
                <a:latin typeface="Calibri"/>
              </a:rPr>
              <a:t> data requests to Facebook. Facebook produced at least some data in </a:t>
            </a:r>
            <a:r>
              <a:rPr b="0" lang="en-GB" sz="1800" spc="-1" strike="noStrike">
                <a:solidFill>
                  <a:srgbClr val="000000"/>
                </a:solidFill>
                <a:latin typeface="Calibri"/>
              </a:rPr>
              <a:t>74752</a:t>
            </a:r>
            <a:r>
              <a:rPr b="0" lang="en-GB" sz="2000" spc="-1" strike="noStrike">
                <a:solidFill>
                  <a:srgbClr val="000000"/>
                </a:solidFill>
                <a:latin typeface="Calibri"/>
              </a:rPr>
              <a:t> requests (approximately 79%).</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Conversely, in H1 2019, other countries (which are not parties to the Budapest Convention) made </a:t>
            </a:r>
            <a:r>
              <a:rPr b="0" lang="en-GB" sz="1800" spc="-1" strike="noStrike">
                <a:solidFill>
                  <a:srgbClr val="000000"/>
                </a:solidFill>
                <a:latin typeface="Calibri"/>
              </a:rPr>
              <a:t>35657</a:t>
            </a:r>
            <a:r>
              <a:rPr b="0" lang="en-GB" sz="2800" spc="-1" strike="noStrike">
                <a:solidFill>
                  <a:srgbClr val="000000"/>
                </a:solidFill>
                <a:latin typeface="Calibri"/>
              </a:rPr>
              <a:t> </a:t>
            </a:r>
            <a:r>
              <a:rPr b="0" lang="en-GB" sz="2000" spc="-1" strike="noStrike">
                <a:solidFill>
                  <a:srgbClr val="000000"/>
                </a:solidFill>
                <a:latin typeface="Calibri"/>
              </a:rPr>
              <a:t>data requests to Facebook. Facebook produced at least some data in </a:t>
            </a:r>
            <a:r>
              <a:rPr b="0" lang="en-GB" sz="1800" spc="-1" strike="noStrike">
                <a:solidFill>
                  <a:srgbClr val="000000"/>
                </a:solidFill>
                <a:latin typeface="Calibri"/>
              </a:rPr>
              <a:t>20622</a:t>
            </a:r>
            <a:r>
              <a:rPr b="0" lang="en-GB" sz="2800" spc="-1" strike="noStrike">
                <a:solidFill>
                  <a:srgbClr val="000000"/>
                </a:solidFill>
                <a:latin typeface="Calibri"/>
              </a:rPr>
              <a:t> </a:t>
            </a:r>
            <a:r>
              <a:rPr b="0" lang="en-GB" sz="2000" spc="-1" strike="noStrike">
                <a:solidFill>
                  <a:srgbClr val="000000"/>
                </a:solidFill>
                <a:latin typeface="Calibri"/>
              </a:rPr>
              <a:t> requests (approximately 58%).</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This can be used to demonstrate the impact of joining the Budapest Convention and how it can assist countries that are not infrastructure countries in seeking data from service providers which are based in infrastructure countries.</a:t>
            </a:r>
            <a:endParaRPr b="0" lang="en-GB" sz="2000" spc="-1" strike="noStrike">
              <a:latin typeface="Arial"/>
            </a:endParaRPr>
          </a:p>
        </p:txBody>
      </p:sp>
      <p:sp>
        <p:nvSpPr>
          <p:cNvPr id="109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8A93C9F-0F1F-426B-9F5C-46B90B9700FB}"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4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3" name="PlaceHolder 1"/>
          <p:cNvSpPr>
            <a:spLocks noGrp="1"/>
          </p:cNvSpPr>
          <p:nvPr>
            <p:ph type="sldImg"/>
          </p:nvPr>
        </p:nvSpPr>
        <p:spPr>
          <a:xfrm>
            <a:off x="1143000" y="685800"/>
            <a:ext cx="4571640" cy="3428640"/>
          </a:xfrm>
          <a:prstGeom prst="rect">
            <a:avLst/>
          </a:prstGeom>
        </p:spPr>
      </p:sp>
      <p:sp>
        <p:nvSpPr>
          <p:cNvPr id="1094" name="PlaceHolder 2"/>
          <p:cNvSpPr>
            <a:spLocks noGrp="1"/>
          </p:cNvSpPr>
          <p:nvPr>
            <p:ph type="body"/>
          </p:nvPr>
        </p:nvSpPr>
        <p:spPr>
          <a:xfrm>
            <a:off x="987480" y="3193920"/>
            <a:ext cx="7899120" cy="3025440"/>
          </a:xfrm>
          <a:prstGeom prst="rect">
            <a:avLst/>
          </a:prstGeom>
        </p:spPr>
        <p:txBody>
          <a:bodyPr>
            <a:normAutofit fontScale="36000"/>
          </a:bodyPr>
          <a:p>
            <a:pPr>
              <a:lnSpc>
                <a:spcPct val="100000"/>
              </a:lnSpc>
            </a:pPr>
            <a:r>
              <a:rPr b="0" lang="en-GB" sz="2000" spc="-1" strike="noStrike">
                <a:latin typeface="Arial"/>
              </a:rPr>
              <a:t>This slide shows a comparison of how Facebook responded to data requests from countries which are parties to the Budapest Convention and other countries in H2 2019. The bar on the left shows the response of Facebook to parties to the Budapest Convention, while the bar on the right shows the response of Facebook to countries which are not parties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trainer can demonstrate that in H2 2019, parties to the Budapest Convention made </a:t>
            </a:r>
            <a:r>
              <a:rPr b="0" lang="en-GB" sz="1800" spc="-1" strike="noStrike">
                <a:solidFill>
                  <a:srgbClr val="000000"/>
                </a:solidFill>
                <a:latin typeface="Calibri"/>
              </a:rPr>
              <a:t>99440</a:t>
            </a:r>
            <a:r>
              <a:rPr b="0" lang="en-GB" sz="2800" spc="-1" strike="noStrike">
                <a:solidFill>
                  <a:srgbClr val="000000"/>
                </a:solidFill>
                <a:latin typeface="Calibri"/>
              </a:rPr>
              <a:t> </a:t>
            </a:r>
            <a:r>
              <a:rPr b="0" lang="en-GB" sz="2000" spc="-1" strike="noStrike">
                <a:solidFill>
                  <a:srgbClr val="000000"/>
                </a:solidFill>
                <a:latin typeface="Calibri"/>
              </a:rPr>
              <a:t>data requests to Facebook. Facebook produced at least some data in </a:t>
            </a:r>
            <a:r>
              <a:rPr b="0" lang="en-GB" sz="1800" spc="-1" strike="noStrike">
                <a:solidFill>
                  <a:srgbClr val="000000"/>
                </a:solidFill>
                <a:latin typeface="Calibri"/>
              </a:rPr>
              <a:t>80541</a:t>
            </a:r>
            <a:r>
              <a:rPr b="0" lang="en-GB" sz="2000" spc="-1" strike="noStrike">
                <a:solidFill>
                  <a:srgbClr val="000000"/>
                </a:solidFill>
                <a:latin typeface="Calibri"/>
              </a:rPr>
              <a:t> requests (approximately 81%).</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Conversely, in H2 2019, other countries (which are not parties to the Budapest Convention) made </a:t>
            </a:r>
            <a:r>
              <a:rPr b="0" lang="en-GB" sz="1800" spc="-1" strike="noStrike">
                <a:solidFill>
                  <a:srgbClr val="000000"/>
                </a:solidFill>
                <a:latin typeface="Calibri"/>
              </a:rPr>
              <a:t>41435</a:t>
            </a:r>
            <a:r>
              <a:rPr b="0" lang="en-GB" sz="2800" spc="-1" strike="noStrike">
                <a:solidFill>
                  <a:srgbClr val="000000"/>
                </a:solidFill>
                <a:latin typeface="Calibri"/>
              </a:rPr>
              <a:t> </a:t>
            </a:r>
            <a:r>
              <a:rPr b="0" lang="en-GB" sz="2000" spc="-1" strike="noStrike">
                <a:solidFill>
                  <a:srgbClr val="000000"/>
                </a:solidFill>
                <a:latin typeface="Calibri"/>
              </a:rPr>
              <a:t>data requests to Facebook. Facebook produced at least some data in </a:t>
            </a:r>
            <a:r>
              <a:rPr b="0" lang="en-GB" sz="1800" spc="-1" strike="noStrike">
                <a:solidFill>
                  <a:srgbClr val="000000"/>
                </a:solidFill>
                <a:latin typeface="Calibri"/>
              </a:rPr>
              <a:t>24272</a:t>
            </a:r>
            <a:r>
              <a:rPr b="0" lang="en-GB" sz="2800" spc="-1" strike="noStrike">
                <a:solidFill>
                  <a:srgbClr val="000000"/>
                </a:solidFill>
                <a:latin typeface="Calibri"/>
              </a:rPr>
              <a:t>  </a:t>
            </a:r>
            <a:r>
              <a:rPr b="0" lang="en-GB" sz="2000" spc="-1" strike="noStrike">
                <a:solidFill>
                  <a:srgbClr val="000000"/>
                </a:solidFill>
                <a:latin typeface="Calibri"/>
              </a:rPr>
              <a:t> requests (approximately 58%).</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This can be used to demonstrate the impact of joining the Budapest Convention and how it can assist countries that are not infrastructure countries in seeking data from service providers which are based in infrastructure countries.</a:t>
            </a:r>
            <a:endParaRPr b="0" lang="en-GB" sz="2000" spc="-1" strike="noStrike">
              <a:latin typeface="Arial"/>
            </a:endParaRPr>
          </a:p>
        </p:txBody>
      </p:sp>
      <p:sp>
        <p:nvSpPr>
          <p:cNvPr id="109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8AD9302A-DAC9-45E8-9CF8-31CE53D0EB89}"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1" name="PlaceHolder 1"/>
          <p:cNvSpPr>
            <a:spLocks noGrp="1"/>
          </p:cNvSpPr>
          <p:nvPr>
            <p:ph type="sldImg"/>
          </p:nvPr>
        </p:nvSpPr>
        <p:spPr>
          <a:xfrm>
            <a:off x="3255840" y="504720"/>
            <a:ext cx="3362040" cy="2520720"/>
          </a:xfrm>
          <a:prstGeom prst="rect">
            <a:avLst/>
          </a:prstGeom>
        </p:spPr>
      </p:sp>
      <p:sp>
        <p:nvSpPr>
          <p:cNvPr id="96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latin typeface="Arial"/>
              </a:rPr>
              <a:t>This is the introductory slide for the first part of the session. The trainer should explain that this part will cover the scope and reach of the Budapest Convention. In particular, it will provide an overview of the three pillars of the Budapest Convention – namely substantive law, procedural law and international cooperation. It will also provide statistics on the number of parties to the Budapest Convention, the number of signatories and the number of countries invited to accede. This part will also provide an overview of the approach of the Council of Europe and different capacity building projects currently underway. </a:t>
            </a:r>
            <a:endParaRPr b="0" lang="en-GB" sz="1200" spc="-1" strike="noStrike">
              <a:latin typeface="Arial"/>
            </a:endParaRPr>
          </a:p>
        </p:txBody>
      </p:sp>
      <p:sp>
        <p:nvSpPr>
          <p:cNvPr id="96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CC0F2F3-4AD0-40E0-B3F3-DA4E38DDE7E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6" name="PlaceHolder 1"/>
          <p:cNvSpPr>
            <a:spLocks noGrp="1"/>
          </p:cNvSpPr>
          <p:nvPr>
            <p:ph type="sldImg"/>
          </p:nvPr>
        </p:nvSpPr>
        <p:spPr>
          <a:xfrm>
            <a:off x="1143000" y="685800"/>
            <a:ext cx="4571640" cy="3428640"/>
          </a:xfrm>
          <a:prstGeom prst="rect">
            <a:avLst/>
          </a:prstGeom>
        </p:spPr>
      </p:sp>
      <p:sp>
        <p:nvSpPr>
          <p:cNvPr id="1097" name="PlaceHolder 2"/>
          <p:cNvSpPr>
            <a:spLocks noGrp="1"/>
          </p:cNvSpPr>
          <p:nvPr>
            <p:ph type="body"/>
          </p:nvPr>
        </p:nvSpPr>
        <p:spPr>
          <a:xfrm>
            <a:off x="987480" y="3193920"/>
            <a:ext cx="7899120" cy="3025440"/>
          </a:xfrm>
          <a:prstGeom prst="rect">
            <a:avLst/>
          </a:prstGeom>
        </p:spPr>
        <p:txBody>
          <a:bodyPr>
            <a:normAutofit fontScale="42000"/>
          </a:bodyPr>
          <a:p>
            <a:pPr>
              <a:lnSpc>
                <a:spcPct val="100000"/>
              </a:lnSpc>
            </a:pPr>
            <a:r>
              <a:rPr b="0" lang="en-GB" sz="2000" spc="-1" strike="noStrike">
                <a:latin typeface="Arial"/>
              </a:rPr>
              <a:t>This slide shows a comparison of how Twitter responded to data requests from countries which are parties to the Budapest Convention and other countries in H1 2019. The bar on the left shows the response of Twitter to parties to the Budapest Convention, while the bar on the right shows the response of Twitter to countries which are not parties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trainer can demonstrate that in H1 2019, parties to the Budapest Convention made </a:t>
            </a:r>
            <a:r>
              <a:rPr b="0" lang="en-GB" sz="1800" spc="-1" strike="noStrike">
                <a:solidFill>
                  <a:srgbClr val="000000"/>
                </a:solidFill>
                <a:latin typeface="Calibri"/>
              </a:rPr>
              <a:t>6450 </a:t>
            </a:r>
            <a:r>
              <a:rPr b="0" lang="en-GB" sz="2000" spc="-1" strike="noStrike">
                <a:solidFill>
                  <a:srgbClr val="000000"/>
                </a:solidFill>
                <a:latin typeface="Calibri"/>
              </a:rPr>
              <a:t>data requests to Twitter. Twitter produced at least some data in </a:t>
            </a:r>
            <a:r>
              <a:rPr b="0" lang="en-GB" sz="1800" spc="-1" strike="noStrike">
                <a:solidFill>
                  <a:srgbClr val="000000"/>
                </a:solidFill>
                <a:latin typeface="Calibri"/>
              </a:rPr>
              <a:t>3372 </a:t>
            </a:r>
            <a:r>
              <a:rPr b="0" lang="en-GB" sz="2000" spc="-1" strike="noStrike">
                <a:solidFill>
                  <a:srgbClr val="000000"/>
                </a:solidFill>
                <a:latin typeface="Calibri"/>
              </a:rPr>
              <a:t>requests (approximately 52%).</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Conversely, in H1 2019, other countries (which are not parties to the Budapest Convention) made </a:t>
            </a:r>
            <a:r>
              <a:rPr b="0" lang="en-GB" sz="1800" spc="-1" strike="noStrike">
                <a:solidFill>
                  <a:srgbClr val="000000"/>
                </a:solidFill>
                <a:latin typeface="Calibri"/>
              </a:rPr>
              <a:t>850 </a:t>
            </a:r>
            <a:r>
              <a:rPr b="0" lang="en-GB" sz="2000" spc="-1" strike="noStrike">
                <a:solidFill>
                  <a:srgbClr val="000000"/>
                </a:solidFill>
                <a:latin typeface="Calibri"/>
              </a:rPr>
              <a:t>data requests to Twitter. Twitter produced data in </a:t>
            </a:r>
            <a:r>
              <a:rPr b="0" lang="en-GB" sz="1800" spc="-1" strike="noStrike">
                <a:solidFill>
                  <a:srgbClr val="000000"/>
                </a:solidFill>
                <a:latin typeface="Calibri"/>
              </a:rPr>
              <a:t>83 </a:t>
            </a:r>
            <a:r>
              <a:rPr b="0" lang="en-GB" sz="2000" spc="-1" strike="noStrike">
                <a:solidFill>
                  <a:srgbClr val="000000"/>
                </a:solidFill>
                <a:latin typeface="Calibri"/>
              </a:rPr>
              <a:t>requests (approximately 10%).</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This can be used to demonstrate the impact of joining the Budapest Convention and how it can assist countries that are not infrastructure countries in seeking data from service providers which are based in infrastructure countries.</a:t>
            </a:r>
            <a:endParaRPr b="0" lang="en-GB" sz="2000" spc="-1" strike="noStrike">
              <a:latin typeface="Arial"/>
            </a:endParaRPr>
          </a:p>
        </p:txBody>
      </p:sp>
      <p:sp>
        <p:nvSpPr>
          <p:cNvPr id="109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1180D8C-3082-474B-8830-2EBDA6AE860F}"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5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9" name="PlaceHolder 1"/>
          <p:cNvSpPr>
            <a:spLocks noGrp="1"/>
          </p:cNvSpPr>
          <p:nvPr>
            <p:ph type="sldImg"/>
          </p:nvPr>
        </p:nvSpPr>
        <p:spPr>
          <a:xfrm>
            <a:off x="1143000" y="685800"/>
            <a:ext cx="4571640" cy="3428640"/>
          </a:xfrm>
          <a:prstGeom prst="rect">
            <a:avLst/>
          </a:prstGeom>
        </p:spPr>
      </p:sp>
      <p:sp>
        <p:nvSpPr>
          <p:cNvPr id="1100" name="PlaceHolder 2"/>
          <p:cNvSpPr>
            <a:spLocks noGrp="1"/>
          </p:cNvSpPr>
          <p:nvPr>
            <p:ph type="body"/>
          </p:nvPr>
        </p:nvSpPr>
        <p:spPr>
          <a:xfrm>
            <a:off x="987480" y="3193920"/>
            <a:ext cx="7899120" cy="3025440"/>
          </a:xfrm>
          <a:prstGeom prst="rect">
            <a:avLst/>
          </a:prstGeom>
        </p:spPr>
        <p:txBody>
          <a:bodyPr>
            <a:normAutofit fontScale="42000"/>
          </a:bodyPr>
          <a:p>
            <a:pPr>
              <a:lnSpc>
                <a:spcPct val="100000"/>
              </a:lnSpc>
            </a:pPr>
            <a:r>
              <a:rPr b="0" lang="en-GB" sz="2000" spc="-1" strike="noStrike">
                <a:latin typeface="Arial"/>
              </a:rPr>
              <a:t>This slide shows a comparison of how Twitter responded to data requests from countries which are parties to the Budapest Convention and other countries in H2 2019. The bar on the left shows the response of Twitter to parties to the Budapest Convention, while the bar on the right shows the response of Twitter to countries which are not parties to the Budapest Convention.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trainer can demonstrate that in H2 2019, parties to the Budapest Convention made </a:t>
            </a:r>
            <a:r>
              <a:rPr b="0" lang="en-GB" sz="1800" spc="-1" strike="noStrike">
                <a:solidFill>
                  <a:srgbClr val="000000"/>
                </a:solidFill>
                <a:latin typeface="Calibri"/>
              </a:rPr>
              <a:t>7194 </a:t>
            </a:r>
            <a:r>
              <a:rPr b="0" lang="en-GB" sz="2000" spc="-1" strike="noStrike">
                <a:solidFill>
                  <a:srgbClr val="000000"/>
                </a:solidFill>
                <a:latin typeface="Calibri"/>
              </a:rPr>
              <a:t>data requests to Twitter. Twitter produced at least some data in </a:t>
            </a:r>
            <a:r>
              <a:rPr b="0" lang="en-GB" sz="1800" spc="-1" strike="noStrike">
                <a:solidFill>
                  <a:srgbClr val="000000"/>
                </a:solidFill>
                <a:latin typeface="Calibri"/>
              </a:rPr>
              <a:t>3392 </a:t>
            </a:r>
            <a:r>
              <a:rPr b="0" lang="en-GB" sz="2000" spc="-1" strike="noStrike">
                <a:solidFill>
                  <a:srgbClr val="000000"/>
                </a:solidFill>
                <a:latin typeface="Calibri"/>
              </a:rPr>
              <a:t>requests (approximately 47%).</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Conversely, in H2 2019, other countries (which are not parties to the Budapest Convention) made </a:t>
            </a:r>
            <a:r>
              <a:rPr b="0" lang="en-GB" sz="1800" spc="-1" strike="noStrike">
                <a:solidFill>
                  <a:srgbClr val="000000"/>
                </a:solidFill>
                <a:latin typeface="Calibri"/>
              </a:rPr>
              <a:t>1644 </a:t>
            </a:r>
            <a:r>
              <a:rPr b="0" lang="en-GB" sz="2000" spc="-1" strike="noStrike">
                <a:solidFill>
                  <a:srgbClr val="000000"/>
                </a:solidFill>
                <a:latin typeface="Calibri"/>
              </a:rPr>
              <a:t>data requests to Twitter. Twitter produced data in </a:t>
            </a:r>
            <a:r>
              <a:rPr b="0" lang="en-GB" sz="1800" spc="-1" strike="noStrike">
                <a:solidFill>
                  <a:srgbClr val="000000"/>
                </a:solidFill>
                <a:latin typeface="Calibri"/>
              </a:rPr>
              <a:t>175 </a:t>
            </a:r>
            <a:r>
              <a:rPr b="0" lang="en-GB" sz="2000" spc="-1" strike="noStrike">
                <a:solidFill>
                  <a:srgbClr val="000000"/>
                </a:solidFill>
                <a:latin typeface="Calibri"/>
              </a:rPr>
              <a:t>requests (approximately 10%).</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solidFill>
                  <a:srgbClr val="000000"/>
                </a:solidFill>
                <a:latin typeface="Calibri"/>
              </a:rPr>
              <a:t>This can be used to demonstrate the impact of joining the Budapest Convention and how it can assist countries that are not infrastructure countries in seeking data from service providers which are based in infrastructure countries.</a:t>
            </a:r>
            <a:endParaRPr b="0" lang="en-GB" sz="2000" spc="-1" strike="noStrike">
              <a:latin typeface="Arial"/>
            </a:endParaRPr>
          </a:p>
        </p:txBody>
      </p:sp>
      <p:sp>
        <p:nvSpPr>
          <p:cNvPr id="110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54F8D17-F71A-486F-9A4A-A67049C83453}"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5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2" name="PlaceHolder 1"/>
          <p:cNvSpPr>
            <a:spLocks noGrp="1"/>
          </p:cNvSpPr>
          <p:nvPr>
            <p:ph type="sldImg"/>
          </p:nvPr>
        </p:nvSpPr>
        <p:spPr>
          <a:xfrm>
            <a:off x="3255840" y="504720"/>
            <a:ext cx="3362040" cy="2520720"/>
          </a:xfrm>
          <a:prstGeom prst="rect">
            <a:avLst/>
          </a:prstGeom>
        </p:spPr>
      </p:sp>
      <p:sp>
        <p:nvSpPr>
          <p:cNvPr id="1103"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that it provides unrestricted, automatic and unfettered access to data in any given country. The trainer can ask how many of the delegates hold this misconception, before moving onto the next slide to dispel this misconception.</a:t>
            </a:r>
            <a:endParaRPr b="0" lang="en-GB" sz="2000" spc="-1" strike="noStrike">
              <a:latin typeface="Arial"/>
            </a:endParaRPr>
          </a:p>
          <a:p>
            <a:pPr>
              <a:lnSpc>
                <a:spcPct val="100000"/>
              </a:lnSpc>
            </a:pPr>
            <a:endParaRPr b="0" lang="en-GB" sz="2000" spc="-1" strike="noStrike">
              <a:latin typeface="Arial"/>
            </a:endParaRPr>
          </a:p>
        </p:txBody>
      </p:sp>
      <p:sp>
        <p:nvSpPr>
          <p:cNvPr id="110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BA55AC03-A835-4D43-BB5C-B07B5FF161E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5" name="PlaceHolder 1"/>
          <p:cNvSpPr>
            <a:spLocks noGrp="1"/>
          </p:cNvSpPr>
          <p:nvPr>
            <p:ph type="sldImg"/>
          </p:nvPr>
        </p:nvSpPr>
        <p:spPr>
          <a:xfrm>
            <a:off x="1143000" y="685800"/>
            <a:ext cx="4571640" cy="3428640"/>
          </a:xfrm>
          <a:prstGeom prst="rect">
            <a:avLst/>
          </a:prstGeom>
        </p:spPr>
      </p:sp>
      <p:sp>
        <p:nvSpPr>
          <p:cNvPr id="1106" name="PlaceHolder 2"/>
          <p:cNvSpPr>
            <a:spLocks noGrp="1"/>
          </p:cNvSpPr>
          <p:nvPr>
            <p:ph type="body"/>
          </p:nvPr>
        </p:nvSpPr>
        <p:spPr>
          <a:xfrm>
            <a:off x="987480" y="3193920"/>
            <a:ext cx="7899120" cy="3025440"/>
          </a:xfrm>
          <a:prstGeom prst="rect">
            <a:avLst/>
          </a:prstGeom>
        </p:spPr>
        <p:txBody>
          <a:bodyPr>
            <a:normAutofit fontScale="62000"/>
          </a:bodyPr>
          <a:p>
            <a:pPr>
              <a:lnSpc>
                <a:spcPct val="100000"/>
              </a:lnSpc>
            </a:pPr>
            <a:r>
              <a:rPr b="0" lang="en-GB" sz="2000" spc="-1" strike="noStrike">
                <a:latin typeface="Arial"/>
              </a:rPr>
              <a:t>The Budapest Convention, like any other treaty relating to mutual assistance in criminal matters, does not provide unrestricted access to local data. In fact, it provides a number of grounds for refusal of data, such as those highlighted on the slides above. These provide basis for a country to refuse any request received under the Budapest Convention. This is no different from existing treaties in this space.</a:t>
            </a:r>
            <a:endParaRPr b="0" lang="en-GB" sz="2000" spc="-1" strike="noStrike">
              <a:latin typeface="Arial"/>
            </a:endParaRPr>
          </a:p>
          <a:p>
            <a:pPr>
              <a:lnSpc>
                <a:spcPct val="100000"/>
              </a:lnSpc>
            </a:pPr>
            <a:r>
              <a:rPr b="0" lang="en-GB" sz="2000" spc="-1" strike="noStrike">
                <a:latin typeface="Arial"/>
              </a:rPr>
              <a:t>The trainer may also wish to address the scope of Article 32 of the Budapest Convention, which provides a party with the right to access data in another jurisdiction without making a request. The trainer should stress that this provision is limited to data which is publicly available, or only in situations where the party has obtained the lawful and voluntary consent of the person who has lawful authority to disclose the data.  </a:t>
            </a:r>
            <a:endParaRPr b="0" lang="en-GB" sz="2000" spc="-1" strike="noStrike">
              <a:latin typeface="Arial"/>
            </a:endParaRPr>
          </a:p>
        </p:txBody>
      </p:sp>
      <p:sp>
        <p:nvSpPr>
          <p:cNvPr id="110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02B7554-ACDF-48AC-AB0D-AD60484D37E5}"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5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08" name="PlaceHolder 1"/>
          <p:cNvSpPr>
            <a:spLocks noGrp="1"/>
          </p:cNvSpPr>
          <p:nvPr>
            <p:ph type="sldImg"/>
          </p:nvPr>
        </p:nvSpPr>
        <p:spPr>
          <a:xfrm>
            <a:off x="3255840" y="504720"/>
            <a:ext cx="3362040" cy="2520720"/>
          </a:xfrm>
          <a:prstGeom prst="rect">
            <a:avLst/>
          </a:prstGeom>
        </p:spPr>
      </p:sp>
      <p:sp>
        <p:nvSpPr>
          <p:cNvPr id="1109"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that it only covers a limited number of offences. The trainer can ask how many of the delegates hold this misconception, before moving onto the next slide to dispel this misconception.</a:t>
            </a:r>
            <a:endParaRPr b="0" lang="en-GB" sz="2000" spc="-1" strike="noStrike">
              <a:latin typeface="Arial"/>
            </a:endParaRPr>
          </a:p>
          <a:p>
            <a:pPr>
              <a:lnSpc>
                <a:spcPct val="100000"/>
              </a:lnSpc>
            </a:pPr>
            <a:endParaRPr b="0" lang="en-GB" sz="2000" spc="-1" strike="noStrike">
              <a:latin typeface="Arial"/>
            </a:endParaRPr>
          </a:p>
        </p:txBody>
      </p:sp>
      <p:sp>
        <p:nvSpPr>
          <p:cNvPr id="111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59FD391-908C-4CB9-80BA-104B05B857C1}"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1" name="PlaceHolder 1"/>
          <p:cNvSpPr>
            <a:spLocks noGrp="1"/>
          </p:cNvSpPr>
          <p:nvPr>
            <p:ph type="sldImg"/>
          </p:nvPr>
        </p:nvSpPr>
        <p:spPr>
          <a:xfrm>
            <a:off x="3255840" y="504720"/>
            <a:ext cx="3362040" cy="2520720"/>
          </a:xfrm>
          <a:prstGeom prst="rect">
            <a:avLst/>
          </a:prstGeom>
        </p:spPr>
      </p:sp>
      <p:sp>
        <p:nvSpPr>
          <p:cNvPr id="1112"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There is a general understanding that the Budapest Convention only covers the offences of illegal access, illegal interception, data interference, system interference, misuse of devices, computer-related forgery, computer-related fraud, child pornography and offences related to the infringement of copyright and related rights through the use of a computer system. </a:t>
            </a:r>
            <a:endParaRPr b="0" lang="en-GB" sz="2000" spc="-1" strike="noStrike">
              <a:latin typeface="Arial"/>
            </a:endParaRPr>
          </a:p>
          <a:p>
            <a:pPr marL="216000" indent="-216000">
              <a:lnSpc>
                <a:spcPct val="100000"/>
              </a:lnSpc>
            </a:pPr>
            <a:endParaRPr b="0" lang="en-GB" sz="2000" spc="-1" strike="noStrike">
              <a:latin typeface="Arial"/>
            </a:endParaRPr>
          </a:p>
          <a:p>
            <a:pPr marL="216000" indent="-216000">
              <a:lnSpc>
                <a:spcPct val="100000"/>
              </a:lnSpc>
            </a:pPr>
            <a:r>
              <a:rPr b="0" lang="en-GB" sz="2000" spc="-1" strike="noStrike">
                <a:latin typeface="Arial"/>
              </a:rPr>
              <a:t>The scope of the Budapest Convention, however, is much broader. This has been clarified through a series of guidance notes issued by the Cybercrime Convention Committee. A total of 11 guidance notes have been issued by the T-CY, which show that  a number of offences not believed to fall under the scope of the Budapest Convention actually are criminalized through existing provisions of the Budapest Conevntion. </a:t>
            </a:r>
            <a:endParaRPr b="0" lang="en-GB" sz="2000" spc="-1" strike="noStrike">
              <a:latin typeface="Arial"/>
            </a:endParaRPr>
          </a:p>
        </p:txBody>
      </p:sp>
      <p:sp>
        <p:nvSpPr>
          <p:cNvPr id="111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ED27D9F-BF82-49C0-B7E5-C8200118609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4" name="PlaceHolder 1"/>
          <p:cNvSpPr>
            <a:spLocks noGrp="1"/>
          </p:cNvSpPr>
          <p:nvPr>
            <p:ph type="sldImg"/>
          </p:nvPr>
        </p:nvSpPr>
        <p:spPr>
          <a:xfrm>
            <a:off x="3255840" y="504720"/>
            <a:ext cx="3362040" cy="2520720"/>
          </a:xfrm>
          <a:prstGeom prst="rect">
            <a:avLst/>
          </a:prstGeom>
        </p:spPr>
      </p:sp>
      <p:sp>
        <p:nvSpPr>
          <p:cNvPr id="111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shows how there is a general misconception that the Budapest Convention does not criminalise the use of botnets for criminal purposes.</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The definition of the term 'botnet as adopted in the T-CY Guidance Note # 2 is as follows” “A botnet indicates a network of computers that have been infected by malicious software (computer virus). Such a network of compromised computers ('zombies') may be activated to perform specific actions, such as attacking information systems (cyber attacks). These 'zombies' can be controlled – often without the knowledge of the users of the compromised computers – by another computer. This 'controlling' computer is also known as the 'command-and-control centre”. </a:t>
            </a:r>
            <a:endParaRPr b="0" lang="en-GB" sz="1200" spc="-1" strike="noStrike">
              <a:latin typeface="Arial"/>
            </a:endParaRPr>
          </a:p>
        </p:txBody>
      </p:sp>
      <p:sp>
        <p:nvSpPr>
          <p:cNvPr id="111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3A7C68FF-4680-4FE2-A00C-855D64A8901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7" name="PlaceHolder 1"/>
          <p:cNvSpPr>
            <a:spLocks noGrp="1"/>
          </p:cNvSpPr>
          <p:nvPr>
            <p:ph type="sldImg"/>
          </p:nvPr>
        </p:nvSpPr>
        <p:spPr>
          <a:xfrm>
            <a:off x="3255840" y="504720"/>
            <a:ext cx="3362040" cy="2520720"/>
          </a:xfrm>
          <a:prstGeom prst="rect">
            <a:avLst/>
          </a:prstGeom>
        </p:spPr>
      </p:sp>
      <p:sp>
        <p:nvSpPr>
          <p:cNvPr id="111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shows an excerpt of the T-CY Guidance Note # 2, which shows how the criminal use of botnets would fall under the scope of the following Budapest Convention provisions:</a:t>
            </a:r>
            <a:endParaRPr b="0" lang="en-GB" sz="1200" spc="-1" strike="noStrike">
              <a:latin typeface="Arial"/>
            </a:endParaRPr>
          </a:p>
          <a:p>
            <a:pPr marL="216000" indent="-216000">
              <a:lnSpc>
                <a:spcPct val="100000"/>
              </a:lnSpc>
            </a:pPr>
            <a:br/>
            <a:r>
              <a:rPr b="0" lang="en-GB" sz="1200" spc="-1" strike="noStrike">
                <a:solidFill>
                  <a:srgbClr val="000000"/>
                </a:solidFill>
                <a:latin typeface="+mn-lt"/>
                <a:ea typeface="MS PGothic"/>
              </a:rPr>
              <a:t>1. Article 2 (Illegal access): The creation and operation of a botnet requires illegal access to computer systems. Moreover, botnets may be used to illegally access other computer systems.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2. Article 3 (Illegal interception): Botnets may use technical means to intercept non-public transmissions of computer data to, from or within a computer system.</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3. Article 4 (Data interference): The creation of a botnet always always, and may damage, delete, deteriorate or suppress computer data.  Botnets themselves may damage, delete, deteriorate, alter or suppress computer data.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4. Article 5 (System interference): Botnets may hinder the functioning of a computer system. This includes distributed denial of service attacks. </a:t>
            </a: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5. Article 6 (Misuse of devices): Botnets fall under the scope of devices as defined under Article 6 of the Budapest Convention because they are designed or adapted primarily to commit offences established in accordance with Article 2 – 5. Programs used for the creation and operation of botnets also fall under Article 6. Thus, article 6 criminalises the production, sale, procurement for use, import, distribution or otherwise making available as well as possession of botnets or programs sued for the creation or operation thereof. </a:t>
            </a:r>
            <a:endParaRPr b="0" lang="en-GB" sz="1200" spc="-1" strike="noStrike">
              <a:latin typeface="Arial"/>
            </a:endParaRPr>
          </a:p>
          <a:p>
            <a:pPr>
              <a:lnSpc>
                <a:spcPct val="100000"/>
              </a:lnSpc>
            </a:pPr>
            <a:r>
              <a:rPr b="0" lang="en-GB" sz="1200" spc="-1" strike="noStrike">
                <a:solidFill>
                  <a:srgbClr val="000000"/>
                </a:solidFill>
                <a:latin typeface="+mn-lt"/>
                <a:ea typeface="MS PGothic"/>
              </a:rPr>
              <a:t>6. Article 7 (Computer-related forgery): Depending on the botnet’s design, it may input, alter, delete or suppress computer data with the result that inauthentic is considered or acted upon for legal purposes as if it was authentic. </a:t>
            </a:r>
            <a:endParaRPr b="0" lang="en-GB" sz="1200" spc="-1" strike="noStrike">
              <a:latin typeface="Arial"/>
            </a:endParaRPr>
          </a:p>
          <a:p>
            <a:pPr>
              <a:lnSpc>
                <a:spcPct val="100000"/>
              </a:lnSpc>
            </a:pPr>
            <a:r>
              <a:rPr b="0" lang="en-GB" sz="1200" spc="-1" strike="noStrike">
                <a:solidFill>
                  <a:srgbClr val="000000"/>
                </a:solidFill>
                <a:latin typeface="+mn-lt"/>
                <a:ea typeface="MS PGothic"/>
              </a:rPr>
              <a:t>7. Article 8 (Computer-related fraud): Botnets may cause one person to lose property and cause another person to obtain an economic benefit from the inputting, altering, deleting or suppressing of computer data and/or interfering with the function of a computer system</a:t>
            </a:r>
            <a:endParaRPr b="0" lang="en-GB" sz="1200" spc="-1" strike="noStrike">
              <a:latin typeface="Arial"/>
            </a:endParaRPr>
          </a:p>
          <a:p>
            <a:pPr>
              <a:lnSpc>
                <a:spcPct val="100000"/>
              </a:lnSpc>
            </a:pPr>
            <a:r>
              <a:rPr b="0" lang="en-GB" sz="1200" spc="-1" strike="noStrike">
                <a:solidFill>
                  <a:srgbClr val="000000"/>
                </a:solidFill>
                <a:latin typeface="+mn-lt"/>
                <a:ea typeface="MS PGothic"/>
              </a:rPr>
              <a:t>8. Article 9 (Child pornography): Botnets may distribute child exploitation materials </a:t>
            </a:r>
            <a:endParaRPr b="0" lang="en-GB" sz="1200" spc="-1" strike="noStrike">
              <a:latin typeface="Arial"/>
            </a:endParaRPr>
          </a:p>
          <a:p>
            <a:pPr>
              <a:lnSpc>
                <a:spcPct val="100000"/>
              </a:lnSpc>
            </a:pPr>
            <a:r>
              <a:rPr b="0" lang="en-GB" sz="1200" spc="-1" strike="noStrike">
                <a:solidFill>
                  <a:srgbClr val="000000"/>
                </a:solidFill>
                <a:latin typeface="+mn-lt"/>
                <a:ea typeface="MS PGothic"/>
              </a:rPr>
              <a:t>9. Article 10 (Infringements related to copyrights and related rights): Botnets may illegally distribute data that is protected by intellectual property laws</a:t>
            </a:r>
            <a:endParaRPr b="0" lang="en-GB" sz="1200" spc="-1" strike="noStrike">
              <a:latin typeface="Arial"/>
            </a:endParaRPr>
          </a:p>
          <a:p>
            <a:pPr>
              <a:lnSpc>
                <a:spcPct val="100000"/>
              </a:lnSpc>
            </a:pPr>
            <a:endParaRPr b="0" lang="en-GB" sz="1200" spc="-1" strike="noStrike">
              <a:latin typeface="Arial"/>
            </a:endParaRPr>
          </a:p>
          <a:p>
            <a:pPr>
              <a:lnSpc>
                <a:spcPct val="100000"/>
              </a:lnSpc>
            </a:pPr>
            <a:r>
              <a:rPr b="0" lang="en-GB" sz="1200" spc="-1" strike="noStrike">
                <a:solidFill>
                  <a:srgbClr val="000000"/>
                </a:solidFill>
                <a:latin typeface="+mn-lt"/>
                <a:ea typeface="MS PGothic"/>
              </a:rPr>
              <a:t>This can be used to show how the technology-neutral language of the Budapest Convention would apply to a broad range of specific conduct. </a:t>
            </a:r>
            <a:endParaRPr b="0" lang="en-GB" sz="1200" spc="-1" strike="noStrike">
              <a:latin typeface="Arial"/>
            </a:endParaRPr>
          </a:p>
        </p:txBody>
      </p:sp>
      <p:sp>
        <p:nvSpPr>
          <p:cNvPr id="111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ED51B63-BCFA-4745-A883-587643A82EE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20" name="PlaceHolder 1"/>
          <p:cNvSpPr>
            <a:spLocks noGrp="1"/>
          </p:cNvSpPr>
          <p:nvPr>
            <p:ph type="sldImg"/>
          </p:nvPr>
        </p:nvSpPr>
        <p:spPr>
          <a:xfrm>
            <a:off x="3255840" y="504720"/>
            <a:ext cx="3362040" cy="2520720"/>
          </a:xfrm>
          <a:prstGeom prst="rect">
            <a:avLst/>
          </a:prstGeom>
        </p:spPr>
      </p:sp>
      <p:sp>
        <p:nvSpPr>
          <p:cNvPr id="1121"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how there is a general misconception that the Budapest Convention does not criminalise the conduct of phishing.</a:t>
            </a:r>
            <a:endParaRPr b="0" lang="en-GB" sz="1200" spc="-1" strike="noStrike">
              <a:latin typeface="Arial"/>
            </a:endParaRPr>
          </a:p>
          <a:p>
            <a:pPr>
              <a:lnSpc>
                <a:spcPct val="100000"/>
              </a:lnSpc>
            </a:pPr>
            <a:endParaRPr b="0" lang="en-GB" sz="1200" spc="-1" strike="noStrike">
              <a:latin typeface="Arial"/>
            </a:endParaRPr>
          </a:p>
          <a:p>
            <a:pPr>
              <a:lnSpc>
                <a:spcPct val="100000"/>
              </a:lnSpc>
            </a:pPr>
            <a:r>
              <a:rPr b="0" lang="en-GB" sz="1200" spc="-1" strike="noStrike">
                <a:solidFill>
                  <a:srgbClr val="000000"/>
                </a:solidFill>
                <a:latin typeface="+mn-lt"/>
                <a:ea typeface="MS PGothic"/>
              </a:rPr>
              <a:t>Phishing involves the obtaining of passwords and other access credentials, often through email or fake websites.</a:t>
            </a:r>
            <a:endParaRPr b="0" lang="en-GB" sz="1200" spc="-1" strike="noStrike">
              <a:latin typeface="Arial"/>
            </a:endParaRPr>
          </a:p>
        </p:txBody>
      </p:sp>
      <p:sp>
        <p:nvSpPr>
          <p:cNvPr id="112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B9468338-C12C-4619-B17D-AB88CB11D7E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5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23" name="PlaceHolder 1"/>
          <p:cNvSpPr>
            <a:spLocks noGrp="1"/>
          </p:cNvSpPr>
          <p:nvPr>
            <p:ph type="sldImg"/>
          </p:nvPr>
        </p:nvSpPr>
        <p:spPr>
          <a:xfrm>
            <a:off x="3255840" y="504720"/>
            <a:ext cx="3362040" cy="2520720"/>
          </a:xfrm>
          <a:prstGeom prst="rect">
            <a:avLst/>
          </a:prstGeom>
        </p:spPr>
      </p:sp>
      <p:sp>
        <p:nvSpPr>
          <p:cNvPr id="1124"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an excerpt of the T-CY Guidance Note # 4, which shows how the criminal use of phishing would fall under the scope of Article 7 of the Budapest Convention. It highlights how phishing is possibly the most common representation of computer-related forgery and the most common illegal activity through which sensitive information such as identity information is collected. Since phishing may involve the inputting, altering, deleting or suppressing of computer data with the result that the inauthentic data is considered or acted upon as if it was authentic, phishing may fall under the scope of Article 7 of computer-related forgery.</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In addition to Article 7,  phishing and identity theft would fall under other provisions of the Budapest Convention. </a:t>
            </a:r>
            <a:endParaRPr b="0" lang="en-GB" sz="1200" spc="-1" strike="noStrike">
              <a:latin typeface="Arial"/>
            </a:endParaRPr>
          </a:p>
          <a:p>
            <a:pPr>
              <a:lnSpc>
                <a:spcPct val="100000"/>
              </a:lnSpc>
            </a:pPr>
            <a:endParaRPr b="0" lang="en-GB" sz="1200" spc="-1" strike="noStrike">
              <a:latin typeface="Arial"/>
            </a:endParaRPr>
          </a:p>
        </p:txBody>
      </p:sp>
      <p:sp>
        <p:nvSpPr>
          <p:cNvPr id="112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CA4604B8-2C07-4785-BA7B-C73AF8016C2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4" name="PlaceHolder 1"/>
          <p:cNvSpPr>
            <a:spLocks noGrp="1"/>
          </p:cNvSpPr>
          <p:nvPr>
            <p:ph type="sldImg"/>
          </p:nvPr>
        </p:nvSpPr>
        <p:spPr>
          <a:xfrm>
            <a:off x="3255840" y="504720"/>
            <a:ext cx="3362040" cy="2520720"/>
          </a:xfrm>
          <a:prstGeom prst="rect">
            <a:avLst/>
          </a:prstGeom>
        </p:spPr>
      </p:sp>
      <p:sp>
        <p:nvSpPr>
          <p:cNvPr id="965"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shows the three pillars of the Budapest Convention – namely substantive law, procedural law and international cooperation. The subsequent slides will highlight each pillar.</a:t>
            </a:r>
            <a:endParaRPr b="0" lang="en-GB" sz="1200" spc="-1" strike="noStrike">
              <a:latin typeface="Arial"/>
            </a:endParaRPr>
          </a:p>
        </p:txBody>
      </p:sp>
      <p:sp>
        <p:nvSpPr>
          <p:cNvPr id="96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55F7C005-CCEA-4BF5-B518-A8C48E1F4DFA}"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26" name="PlaceHolder 1"/>
          <p:cNvSpPr>
            <a:spLocks noGrp="1"/>
          </p:cNvSpPr>
          <p:nvPr>
            <p:ph type="sldImg"/>
          </p:nvPr>
        </p:nvSpPr>
        <p:spPr>
          <a:xfrm>
            <a:off x="3255840" y="504720"/>
            <a:ext cx="3362040" cy="2520720"/>
          </a:xfrm>
          <a:prstGeom prst="rect">
            <a:avLst/>
          </a:prstGeom>
        </p:spPr>
      </p:sp>
      <p:sp>
        <p:nvSpPr>
          <p:cNvPr id="1127"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how there is a general misconception that the Budapest Convention is not applicable to Voice-over-Internet Protocol (VoIP).</a:t>
            </a:r>
            <a:endParaRPr b="0" lang="en-GB" sz="1200" spc="-1" strike="noStrike">
              <a:latin typeface="Arial"/>
            </a:endParaRPr>
          </a:p>
          <a:p>
            <a:pPr>
              <a:lnSpc>
                <a:spcPct val="100000"/>
              </a:lnSpc>
            </a:pPr>
            <a:endParaRPr b="0" lang="en-GB" sz="1200" spc="-1" strike="noStrike">
              <a:latin typeface="Arial"/>
            </a:endParaRPr>
          </a:p>
          <a:p>
            <a:pPr>
              <a:lnSpc>
                <a:spcPct val="100000"/>
              </a:lnSpc>
            </a:pPr>
            <a:r>
              <a:rPr b="0" lang="en-GB" sz="1200" spc="-1" strike="noStrike">
                <a:solidFill>
                  <a:srgbClr val="000000"/>
                </a:solidFill>
                <a:latin typeface="+mn-lt"/>
                <a:ea typeface="MS PGothic"/>
              </a:rPr>
              <a:t>VoIP is particularly important with the increasing use of such technologies as a medium for communication especially through platforms such as Skype, Viber, and WhatsApp, WeChat, FaceTime, Google Voice, etc.</a:t>
            </a:r>
            <a:endParaRPr b="0" lang="en-GB" sz="1200" spc="-1" strike="noStrike">
              <a:latin typeface="Arial"/>
            </a:endParaRPr>
          </a:p>
        </p:txBody>
      </p:sp>
      <p:sp>
        <p:nvSpPr>
          <p:cNvPr id="112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15569905-F2CA-4267-AB8F-E4102B7DAB10}"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29" name="PlaceHolder 1"/>
          <p:cNvSpPr>
            <a:spLocks noGrp="1"/>
          </p:cNvSpPr>
          <p:nvPr>
            <p:ph type="sldImg"/>
          </p:nvPr>
        </p:nvSpPr>
        <p:spPr>
          <a:xfrm>
            <a:off x="3255840" y="504720"/>
            <a:ext cx="3362040" cy="2520720"/>
          </a:xfrm>
          <a:prstGeom prst="rect">
            <a:avLst/>
          </a:prstGeom>
        </p:spPr>
      </p:sp>
      <p:sp>
        <p:nvSpPr>
          <p:cNvPr id="1130"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explains how the provisions of the Budapest Convention would apply equally to VoIP since they are platform-neutral. For instance, Article 21 (interception of content data) would enable interception of any form of content data, including data being transmitted through VoIP services.</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Moreover, the definition of “service provider”, which covers all entities that provide users the ability to communicate by means of a computer system would also cover VoIP service providers. </a:t>
            </a:r>
            <a:endParaRPr b="0" lang="en-GB" sz="1200" spc="-1" strike="noStrike">
              <a:latin typeface="Arial"/>
            </a:endParaRPr>
          </a:p>
        </p:txBody>
      </p:sp>
      <p:sp>
        <p:nvSpPr>
          <p:cNvPr id="1131" name="TextShape 3"/>
          <p:cNvSpPr txBox="1"/>
          <p:nvPr/>
        </p:nvSpPr>
        <p:spPr>
          <a:xfrm>
            <a:off x="5592600" y="6386400"/>
            <a:ext cx="4279680" cy="336240"/>
          </a:xfrm>
          <a:prstGeom prst="rect">
            <a:avLst/>
          </a:prstGeom>
          <a:noFill/>
          <a:ln>
            <a:noFill/>
          </a:ln>
        </p:spPr>
        <p:txBody>
          <a:bodyPr anchor="b">
            <a:noAutofit/>
          </a:bodyPr>
          <a:p>
            <a:pPr algn="r">
              <a:lnSpc>
                <a:spcPct val="100000"/>
              </a:lnSpc>
            </a:pPr>
            <a:fld id="{D3DA82F4-53B8-4E0B-BC22-493838052826}"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2" name="PlaceHolder 1"/>
          <p:cNvSpPr>
            <a:spLocks noGrp="1"/>
          </p:cNvSpPr>
          <p:nvPr>
            <p:ph type="sldImg"/>
          </p:nvPr>
        </p:nvSpPr>
        <p:spPr>
          <a:xfrm>
            <a:off x="3255840" y="504720"/>
            <a:ext cx="3362040" cy="2520720"/>
          </a:xfrm>
          <a:prstGeom prst="rect">
            <a:avLst/>
          </a:prstGeom>
        </p:spPr>
      </p:sp>
      <p:sp>
        <p:nvSpPr>
          <p:cNvPr id="1133"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The slide provides a screenshot of a news article relating to a 2017 decision by a Belgian court – in which the court held that Skype, as a VoIP provider, was a service provider and would be required to comply with lawful interception measures. The trainer can use this example to demonstrate how the scope of the Budapest Convention has been interpreted by some jurisdictions to apply to technologies which are increasingly common today. </a:t>
            </a:r>
            <a:endParaRPr b="0" lang="en-GB" sz="1200" spc="-1" strike="noStrike">
              <a:latin typeface="Arial"/>
            </a:endParaRPr>
          </a:p>
          <a:p>
            <a:pPr marL="216000" indent="-216000">
              <a:lnSpc>
                <a:spcPct val="100000"/>
              </a:lnSpc>
            </a:pPr>
            <a:endParaRPr b="0" lang="en-GB" sz="1200" spc="-1" strike="noStrike">
              <a:latin typeface="Arial"/>
            </a:endParaRPr>
          </a:p>
          <a:p>
            <a:pPr marL="216000" indent="-216000">
              <a:lnSpc>
                <a:spcPct val="100000"/>
              </a:lnSpc>
            </a:pPr>
            <a:r>
              <a:rPr b="0" lang="en-GB" sz="1200" spc="-1" strike="noStrike">
                <a:solidFill>
                  <a:srgbClr val="000000"/>
                </a:solidFill>
                <a:latin typeface="+mn-lt"/>
                <a:ea typeface="MS PGothic"/>
              </a:rPr>
              <a:t>More information on the case: https://www.businessinsider.com/a-belgian-court-fined-microsofts-skype-36000-2017-11 </a:t>
            </a:r>
            <a:endParaRPr b="0" lang="en-GB" sz="1200" spc="-1" strike="noStrike">
              <a:latin typeface="Arial"/>
            </a:endParaRPr>
          </a:p>
        </p:txBody>
      </p:sp>
      <p:sp>
        <p:nvSpPr>
          <p:cNvPr id="1134" name="TextShape 3"/>
          <p:cNvSpPr txBox="1"/>
          <p:nvPr/>
        </p:nvSpPr>
        <p:spPr>
          <a:xfrm>
            <a:off x="5592600" y="6386400"/>
            <a:ext cx="4279680" cy="336240"/>
          </a:xfrm>
          <a:prstGeom prst="rect">
            <a:avLst/>
          </a:prstGeom>
          <a:noFill/>
          <a:ln>
            <a:noFill/>
          </a:ln>
        </p:spPr>
        <p:txBody>
          <a:bodyPr anchor="b">
            <a:noAutofit/>
          </a:bodyPr>
          <a:p>
            <a:pPr algn="r">
              <a:lnSpc>
                <a:spcPct val="100000"/>
              </a:lnSpc>
            </a:pPr>
            <a:fld id="{EE2162C3-014A-4B7D-A3EA-7434807D0A0F}"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5" name="PlaceHolder 1"/>
          <p:cNvSpPr>
            <a:spLocks noGrp="1"/>
          </p:cNvSpPr>
          <p:nvPr>
            <p:ph type="sldImg"/>
          </p:nvPr>
        </p:nvSpPr>
        <p:spPr>
          <a:xfrm>
            <a:off x="3255840" y="504720"/>
            <a:ext cx="3362040" cy="2520720"/>
          </a:xfrm>
          <a:prstGeom prst="rect">
            <a:avLst/>
          </a:prstGeom>
        </p:spPr>
      </p:sp>
      <p:sp>
        <p:nvSpPr>
          <p:cNvPr id="1136"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how there is a general misconception that the Budapest Convention does not criminalise cyberterrorism.</a:t>
            </a:r>
            <a:endParaRPr b="0" lang="en-GB" sz="1200" spc="-1" strike="noStrike">
              <a:latin typeface="Arial"/>
            </a:endParaRPr>
          </a:p>
          <a:p>
            <a:pPr>
              <a:lnSpc>
                <a:spcPct val="100000"/>
              </a:lnSpc>
            </a:pPr>
            <a:endParaRPr b="0" lang="en-GB" sz="1200" spc="-1" strike="noStrike">
              <a:latin typeface="Arial"/>
            </a:endParaRPr>
          </a:p>
        </p:txBody>
      </p:sp>
      <p:sp>
        <p:nvSpPr>
          <p:cNvPr id="1137" name="TextShape 3"/>
          <p:cNvSpPr txBox="1"/>
          <p:nvPr/>
        </p:nvSpPr>
        <p:spPr>
          <a:xfrm>
            <a:off x="5592600" y="6386400"/>
            <a:ext cx="4279680" cy="336240"/>
          </a:xfrm>
          <a:prstGeom prst="rect">
            <a:avLst/>
          </a:prstGeom>
          <a:noFill/>
          <a:ln>
            <a:noFill/>
          </a:ln>
        </p:spPr>
        <p:txBody>
          <a:bodyPr anchor="b">
            <a:noAutofit/>
          </a:bodyPr>
          <a:p>
            <a:pPr algn="r">
              <a:lnSpc>
                <a:spcPct val="100000"/>
              </a:lnSpc>
            </a:pPr>
            <a:fld id="{FA2A8888-1EB8-4AC1-B6DE-D28A93010CF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8" name="PlaceHolder 1"/>
          <p:cNvSpPr>
            <a:spLocks noGrp="1"/>
          </p:cNvSpPr>
          <p:nvPr>
            <p:ph type="sldImg"/>
          </p:nvPr>
        </p:nvSpPr>
        <p:spPr>
          <a:xfrm>
            <a:off x="3255840" y="504720"/>
            <a:ext cx="3362040" cy="2520720"/>
          </a:xfrm>
          <a:prstGeom prst="rect">
            <a:avLst/>
          </a:prstGeom>
        </p:spPr>
      </p:sp>
      <p:sp>
        <p:nvSpPr>
          <p:cNvPr id="1139"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1200" spc="-1" strike="noStrike">
                <a:solidFill>
                  <a:srgbClr val="000000"/>
                </a:solidFill>
                <a:latin typeface="+mn-lt"/>
                <a:ea typeface="MS PGothic"/>
              </a:rPr>
              <a:t>This slide shows a screenshot of the cover page of the T-CY Guidance Note # 11 on aspects of terrorism covered by the Budapest Convention. </a:t>
            </a:r>
            <a:endParaRPr b="0" lang="en-GB" sz="1200" spc="-1" strike="noStrike">
              <a:latin typeface="Arial"/>
            </a:endParaRPr>
          </a:p>
        </p:txBody>
      </p:sp>
      <p:sp>
        <p:nvSpPr>
          <p:cNvPr id="1140" name="TextShape 3"/>
          <p:cNvSpPr txBox="1"/>
          <p:nvPr/>
        </p:nvSpPr>
        <p:spPr>
          <a:xfrm>
            <a:off x="5592600" y="6386400"/>
            <a:ext cx="4279680" cy="336240"/>
          </a:xfrm>
          <a:prstGeom prst="rect">
            <a:avLst/>
          </a:prstGeom>
          <a:noFill/>
          <a:ln>
            <a:noFill/>
          </a:ln>
        </p:spPr>
        <p:txBody>
          <a:bodyPr anchor="b">
            <a:noAutofit/>
          </a:bodyPr>
          <a:p>
            <a:pPr algn="r">
              <a:lnSpc>
                <a:spcPct val="100000"/>
              </a:lnSpc>
            </a:pPr>
            <a:fld id="{A42E24DB-F66E-4416-B9A1-3B933064335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1" name="PlaceHolder 1"/>
          <p:cNvSpPr>
            <a:spLocks noGrp="1"/>
          </p:cNvSpPr>
          <p:nvPr>
            <p:ph type="sldImg"/>
          </p:nvPr>
        </p:nvSpPr>
        <p:spPr>
          <a:xfrm>
            <a:off x="3255840" y="504720"/>
            <a:ext cx="3362040" cy="2520720"/>
          </a:xfrm>
          <a:prstGeom prst="rect">
            <a:avLst/>
          </a:prstGeom>
        </p:spPr>
      </p:sp>
      <p:sp>
        <p:nvSpPr>
          <p:cNvPr id="1142"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highlights a myth about the Budapest Convention – that it is only a cybercrime treaty. The trainer can ask how many of the delegates hold this misconception, before moving onto the next slide to dispel this misconception.</a:t>
            </a:r>
            <a:endParaRPr b="0" lang="en-GB" sz="2000" spc="-1" strike="noStrike">
              <a:latin typeface="Arial"/>
            </a:endParaRPr>
          </a:p>
        </p:txBody>
      </p:sp>
      <p:sp>
        <p:nvSpPr>
          <p:cNvPr id="1143"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624BCD7-E3C3-49AB-9811-97B0B60EA213}"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4" name="PlaceHolder 1"/>
          <p:cNvSpPr>
            <a:spLocks noGrp="1"/>
          </p:cNvSpPr>
          <p:nvPr>
            <p:ph type="sldImg"/>
          </p:nvPr>
        </p:nvSpPr>
        <p:spPr>
          <a:xfrm>
            <a:off x="1143000" y="685800"/>
            <a:ext cx="4571640" cy="3428640"/>
          </a:xfrm>
          <a:prstGeom prst="rect">
            <a:avLst/>
          </a:prstGeom>
        </p:spPr>
      </p:sp>
      <p:sp>
        <p:nvSpPr>
          <p:cNvPr id="1145" name="PlaceHolder 2"/>
          <p:cNvSpPr>
            <a:spLocks noGrp="1"/>
          </p:cNvSpPr>
          <p:nvPr>
            <p:ph type="body"/>
          </p:nvPr>
        </p:nvSpPr>
        <p:spPr>
          <a:xfrm>
            <a:off x="987480" y="3193920"/>
            <a:ext cx="7899120" cy="3025440"/>
          </a:xfrm>
          <a:prstGeom prst="rect">
            <a:avLst/>
          </a:prstGeom>
        </p:spPr>
        <p:txBody>
          <a:bodyPr>
            <a:normAutofit fontScale="78000"/>
          </a:bodyPr>
          <a:p>
            <a:pPr>
              <a:lnSpc>
                <a:spcPct val="100000"/>
              </a:lnSpc>
            </a:pPr>
            <a:r>
              <a:rPr b="0" lang="en-GB" sz="2000" spc="-1" strike="noStrike">
                <a:latin typeface="Arial"/>
              </a:rPr>
              <a:t>This slide highlights one of the biggest “secrets” of the Budapest Convention – that it is not merely a cybercrime treaty.</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The Budapest Convention enables the exercise of its procedural provisions (Chapter II Section 2) and international cooperation provisions (Chapter III) extend to the collection and exchange of evidence in electronic form of any criminal offence – through Article 14 and Article 23 respectively. </a:t>
            </a:r>
            <a:endParaRPr b="0" lang="en-GB" sz="2000" spc="-1" strike="noStrike">
              <a:latin typeface="Arial"/>
            </a:endParaRPr>
          </a:p>
          <a:p>
            <a:pPr>
              <a:lnSpc>
                <a:spcPct val="100000"/>
              </a:lnSpc>
            </a:pPr>
            <a:endParaRPr b="0" lang="en-GB" sz="2000" spc="-1" strike="noStrike">
              <a:latin typeface="Arial"/>
            </a:endParaRPr>
          </a:p>
          <a:p>
            <a:pPr>
              <a:lnSpc>
                <a:spcPct val="100000"/>
              </a:lnSpc>
            </a:pPr>
            <a:r>
              <a:rPr b="0" lang="en-GB" sz="2000" spc="-1" strike="noStrike">
                <a:latin typeface="Arial"/>
              </a:rPr>
              <a:t>This means that the procedural and international cooperation provisions of the Budapest Convention can be used in relation to all offences involving evidence in electronic form. </a:t>
            </a:r>
            <a:endParaRPr b="0" lang="en-GB" sz="2000" spc="-1" strike="noStrike">
              <a:latin typeface="Arial"/>
            </a:endParaRPr>
          </a:p>
        </p:txBody>
      </p:sp>
      <p:sp>
        <p:nvSpPr>
          <p:cNvPr id="1146" name="TextShape 3"/>
          <p:cNvSpPr txBox="1"/>
          <p:nvPr/>
        </p:nvSpPr>
        <p:spPr>
          <a:xfrm>
            <a:off x="5592600" y="6386400"/>
            <a:ext cx="4279680" cy="336240"/>
          </a:xfrm>
          <a:prstGeom prst="rect">
            <a:avLst/>
          </a:prstGeom>
          <a:noFill/>
          <a:ln>
            <a:noFill/>
          </a:ln>
        </p:spPr>
        <p:txBody>
          <a:bodyPr anchor="b">
            <a:noAutofit/>
          </a:bodyPr>
          <a:p>
            <a:pPr algn="r">
              <a:lnSpc>
                <a:spcPct val="100000"/>
              </a:lnSpc>
            </a:pPr>
            <a:fld id="{4D809B08-E59C-4B90-ABF7-78E1629E34AB}" type="slidenum">
              <a:rPr b="0" lang="en-GB" sz="1200" spc="-1" strike="noStrike">
                <a:solidFill>
                  <a:srgbClr val="000000"/>
                </a:solidFill>
                <a:latin typeface="Calibri"/>
                <a:ea typeface="MS PGothic"/>
              </a:rPr>
              <a:t>&lt;number&gt;</a:t>
            </a:fld>
            <a:endParaRPr b="0" lang="en-GB" sz="1200" spc="-1" strike="noStrike">
              <a:latin typeface="Times New Roman"/>
            </a:endParaRPr>
          </a:p>
        </p:txBody>
      </p:sp>
    </p:spTree>
  </p:cSld>
</p:notes>
</file>

<file path=ppt/notesSlides/notesSlide6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7" name="PlaceHolder 1"/>
          <p:cNvSpPr>
            <a:spLocks noGrp="1"/>
          </p:cNvSpPr>
          <p:nvPr>
            <p:ph type="sldImg"/>
          </p:nvPr>
        </p:nvSpPr>
        <p:spPr>
          <a:xfrm>
            <a:off x="3255840" y="504720"/>
            <a:ext cx="3362040" cy="2520720"/>
          </a:xfrm>
          <a:prstGeom prst="rect">
            <a:avLst/>
          </a:prstGeom>
        </p:spPr>
      </p:sp>
      <p:sp>
        <p:nvSpPr>
          <p:cNvPr id="1148" name="PlaceHolder 2"/>
          <p:cNvSpPr>
            <a:spLocks noGrp="1"/>
          </p:cNvSpPr>
          <p:nvPr>
            <p:ph type="body"/>
          </p:nvPr>
        </p:nvSpPr>
        <p:spPr>
          <a:xfrm>
            <a:off x="987480" y="3193920"/>
            <a:ext cx="7899120" cy="3025440"/>
          </a:xfrm>
          <a:prstGeom prst="rect">
            <a:avLst/>
          </a:prstGeom>
        </p:spPr>
        <p:txBody>
          <a:bodyPr>
            <a:noAutofit/>
          </a:bodyPr>
          <a:p>
            <a:pPr marL="216000" indent="-216000">
              <a:lnSpc>
                <a:spcPct val="100000"/>
              </a:lnSpc>
            </a:pPr>
            <a:r>
              <a:rPr b="0" lang="en-GB" sz="2000" spc="-1" strike="noStrike">
                <a:latin typeface="Arial"/>
              </a:rPr>
              <a:t>This slide shows part of the text of Article 14 of the Budapest Convention. The subsequent slides will highlight elements of the scope of the procedural law provisions of the Budapest Convention. </a:t>
            </a:r>
            <a:endParaRPr b="0" lang="en-GB" sz="2000" spc="-1" strike="noStrike">
              <a:latin typeface="Arial"/>
            </a:endParaRPr>
          </a:p>
        </p:txBody>
      </p:sp>
      <p:sp>
        <p:nvSpPr>
          <p:cNvPr id="114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207E44EB-4126-4A2F-9D8F-6C6AB2041295}"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0" name="PlaceHolder 1"/>
          <p:cNvSpPr>
            <a:spLocks noGrp="1"/>
          </p:cNvSpPr>
          <p:nvPr>
            <p:ph type="sldImg"/>
          </p:nvPr>
        </p:nvSpPr>
        <p:spPr>
          <a:xfrm>
            <a:off x="3255840" y="504720"/>
            <a:ext cx="3362040" cy="2520720"/>
          </a:xfrm>
          <a:prstGeom prst="rect">
            <a:avLst/>
          </a:prstGeom>
        </p:spPr>
      </p:sp>
      <p:sp>
        <p:nvSpPr>
          <p:cNvPr id="1151"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shows part of the text of Article 14 of the Budapest Convention, with the first element highlighted. This shows how the powers and procedures established in accordance with the Budapest Convention may be exercised in relation to criminal offences established in accordance with the Budapest Convention. </a:t>
            </a:r>
            <a:endParaRPr b="0" lang="en-GB" sz="2000" spc="-1" strike="noStrike">
              <a:latin typeface="Arial"/>
            </a:endParaRPr>
          </a:p>
        </p:txBody>
      </p:sp>
      <p:sp>
        <p:nvSpPr>
          <p:cNvPr id="115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96A05666-F078-4AA6-A229-6C4865FF533D}"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6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3" name="PlaceHolder 1"/>
          <p:cNvSpPr>
            <a:spLocks noGrp="1"/>
          </p:cNvSpPr>
          <p:nvPr>
            <p:ph type="sldImg"/>
          </p:nvPr>
        </p:nvSpPr>
        <p:spPr>
          <a:xfrm>
            <a:off x="3255840" y="504720"/>
            <a:ext cx="3362040" cy="2520720"/>
          </a:xfrm>
          <a:prstGeom prst="rect">
            <a:avLst/>
          </a:prstGeom>
        </p:spPr>
      </p:sp>
      <p:sp>
        <p:nvSpPr>
          <p:cNvPr id="1154"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shows part of the text of Article 14 of the Budapest Convention, with the first element highlighted. This shows how the powers and procedures established in accordance with the Budapest Convention may be exercised in relation to other criminal offences committed by means of a computer system.</a:t>
            </a:r>
            <a:endParaRPr b="0" lang="en-GB" sz="2000" spc="-1" strike="noStrike">
              <a:latin typeface="Arial"/>
            </a:endParaRPr>
          </a:p>
        </p:txBody>
      </p:sp>
      <p:sp>
        <p:nvSpPr>
          <p:cNvPr id="115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0DF13D4-1ED7-443D-9E43-11A3D7434A4E}"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7" name="PlaceHolder 1"/>
          <p:cNvSpPr>
            <a:spLocks noGrp="1"/>
          </p:cNvSpPr>
          <p:nvPr>
            <p:ph type="sldImg"/>
          </p:nvPr>
        </p:nvSpPr>
        <p:spPr>
          <a:xfrm>
            <a:off x="3255840" y="504720"/>
            <a:ext cx="3362040" cy="2520720"/>
          </a:xfrm>
          <a:prstGeom prst="rect">
            <a:avLst/>
          </a:prstGeom>
        </p:spPr>
      </p:sp>
      <p:sp>
        <p:nvSpPr>
          <p:cNvPr id="968"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the three pillars of the Budapest Convention – namely substantive law, procedural law and international cooperation. The highlighted pillar lists the different conduct that are criminalised under the Budapest Convention. The trainer may wish to go through the list of criminalised conduct:</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Illegal access (Article 2)</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Illegal interception (Article 3)</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Data interference (Article 4)</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System interference (Article 5)</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Misuse of devices (Article 6)</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Computer-related forgery (Article 7)</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Computer-related fraud (Article 8)</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Child pornography (Article 9)</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Copyright infringement (Article 10)</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Attempt, aiding &amp; abetting (Article 11)</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Corporate liability (Article 12)</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trainer should not go into details of each substantive law provision, but should mention that these provisions will be covered in detail on the next day. </a:t>
            </a:r>
            <a:endParaRPr b="0" lang="en-GB" sz="1200" spc="-1" strike="noStrike">
              <a:latin typeface="Arial"/>
            </a:endParaRPr>
          </a:p>
          <a:p>
            <a:pPr>
              <a:lnSpc>
                <a:spcPct val="100000"/>
              </a:lnSpc>
            </a:pPr>
            <a:endParaRPr b="0" lang="en-GB" sz="1200" spc="-1" strike="noStrike">
              <a:latin typeface="Arial"/>
            </a:endParaRPr>
          </a:p>
        </p:txBody>
      </p:sp>
      <p:sp>
        <p:nvSpPr>
          <p:cNvPr id="969" name="TextShape 3"/>
          <p:cNvSpPr txBox="1"/>
          <p:nvPr/>
        </p:nvSpPr>
        <p:spPr>
          <a:xfrm>
            <a:off x="5592600" y="6386400"/>
            <a:ext cx="4279680" cy="336240"/>
          </a:xfrm>
          <a:prstGeom prst="rect">
            <a:avLst/>
          </a:prstGeom>
          <a:noFill/>
          <a:ln>
            <a:noFill/>
          </a:ln>
        </p:spPr>
        <p:txBody>
          <a:bodyPr anchor="b">
            <a:noAutofit/>
          </a:bodyPr>
          <a:p>
            <a:pPr algn="r">
              <a:lnSpc>
                <a:spcPct val="100000"/>
              </a:lnSpc>
            </a:pPr>
            <a:fld id="{4F011353-5888-45BD-B0D2-D595F2E8A7EE}"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7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6" name="PlaceHolder 1"/>
          <p:cNvSpPr>
            <a:spLocks noGrp="1"/>
          </p:cNvSpPr>
          <p:nvPr>
            <p:ph type="sldImg"/>
          </p:nvPr>
        </p:nvSpPr>
        <p:spPr>
          <a:xfrm>
            <a:off x="3255840" y="504720"/>
            <a:ext cx="3362040" cy="2520720"/>
          </a:xfrm>
          <a:prstGeom prst="rect">
            <a:avLst/>
          </a:prstGeom>
        </p:spPr>
      </p:sp>
      <p:sp>
        <p:nvSpPr>
          <p:cNvPr id="1157"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2000" spc="-1" strike="noStrike">
                <a:latin typeface="Arial"/>
              </a:rPr>
              <a:t>This slide shows part of the text of Article 14 of the Budapest Convention, with the first element highlighted. This shows how the powers and procedures established in accordance with the Budapest Convention may be exercised in relation the collection of evidence in electronic form of any criminal offence, even if it is not a cybercrime or an offence established in accordance with the Budapest Convention. Effectively, therefore, the Budapest Convention is not a cybercrime convention but a cybercrime AND ELETRONIC EVIDENCE convention. This is one of the “secrets” of the Budapest Convention. </a:t>
            </a:r>
            <a:endParaRPr b="0" lang="en-GB" sz="2000" spc="-1" strike="noStrike">
              <a:latin typeface="Arial"/>
            </a:endParaRPr>
          </a:p>
        </p:txBody>
      </p:sp>
      <p:sp>
        <p:nvSpPr>
          <p:cNvPr id="1158" name="TextShape 3"/>
          <p:cNvSpPr txBox="1"/>
          <p:nvPr/>
        </p:nvSpPr>
        <p:spPr>
          <a:xfrm>
            <a:off x="5592600" y="6386400"/>
            <a:ext cx="4279680" cy="336240"/>
          </a:xfrm>
          <a:prstGeom prst="rect">
            <a:avLst/>
          </a:prstGeom>
          <a:noFill/>
          <a:ln>
            <a:noFill/>
          </a:ln>
        </p:spPr>
        <p:txBody>
          <a:bodyPr anchor="b">
            <a:noAutofit/>
          </a:bodyPr>
          <a:p>
            <a:pPr algn="r">
              <a:lnSpc>
                <a:spcPct val="100000"/>
              </a:lnSpc>
            </a:pPr>
            <a:fld id="{760B95EB-9888-4031-BAC7-171FDC697DB2}"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7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9" name="PlaceHolder 1"/>
          <p:cNvSpPr>
            <a:spLocks noGrp="1"/>
          </p:cNvSpPr>
          <p:nvPr>
            <p:ph type="body"/>
          </p:nvPr>
        </p:nvSpPr>
        <p:spPr>
          <a:xfrm>
            <a:off x="987480" y="3193920"/>
            <a:ext cx="7899120" cy="3025440"/>
          </a:xfrm>
          <a:prstGeom prst="rect">
            <a:avLst/>
          </a:prstGeom>
        </p:spPr>
        <p:txBody>
          <a:bodyPr>
            <a:noAutofit/>
          </a:bodyPr>
          <a:p>
            <a:pPr>
              <a:lnSpc>
                <a:spcPct val="100000"/>
              </a:lnSpc>
              <a:spcBef>
                <a:spcPts val="1080"/>
              </a:spcBef>
            </a:pPr>
            <a:r>
              <a:rPr b="0" lang="en-GB" sz="3600" spc="-1" strike="noStrike">
                <a:latin typeface="Arial"/>
              </a:rPr>
              <a:t>This slide repeats the objectives of this session. The trainer can run through these objectives to ensure that these aspects have been covered in this module. </a:t>
            </a:r>
            <a:endParaRPr b="0" lang="en-GB" sz="3600" spc="-1" strike="noStrike">
              <a:latin typeface="Arial"/>
            </a:endParaRPr>
          </a:p>
          <a:p>
            <a:pPr>
              <a:lnSpc>
                <a:spcPct val="100000"/>
              </a:lnSpc>
            </a:pPr>
            <a:endParaRPr b="0" lang="en-GB" sz="3600" spc="-1" strike="noStrike">
              <a:latin typeface="Arial"/>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0" name="PlaceHolder 1"/>
          <p:cNvSpPr>
            <a:spLocks noGrp="1"/>
          </p:cNvSpPr>
          <p:nvPr>
            <p:ph type="sldImg"/>
          </p:nvPr>
        </p:nvSpPr>
        <p:spPr>
          <a:xfrm>
            <a:off x="3255840" y="504720"/>
            <a:ext cx="3362040" cy="2520720"/>
          </a:xfrm>
          <a:prstGeom prst="rect">
            <a:avLst/>
          </a:prstGeom>
        </p:spPr>
      </p:sp>
      <p:sp>
        <p:nvSpPr>
          <p:cNvPr id="971"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the three pillars of the Budapest Convention – namely substantive law, procedural law and international cooperation. The highlighted pillar lists the different procedural tools that to be incorporated into domestic law. The trainer may wish to go through the list of procedural tools:</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Expedited preservation of stored computer data (Article 16)</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Expedited preservation and partial disclosure of traffic data  (Article 17)</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Production order (Article 18)</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Search and seizure of computer data (Article 19)</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Real-time collection of traffic data (Article 20)</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Interception of content data (Article 21)</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trainer should not go into details of each procedural tool, but should mention that these provisions in addition to their scope and relevant conditions and safeguards will be covered in detail on the next day. </a:t>
            </a:r>
            <a:endParaRPr b="0" lang="en-GB" sz="1200" spc="-1" strike="noStrike">
              <a:latin typeface="Arial"/>
            </a:endParaRPr>
          </a:p>
        </p:txBody>
      </p:sp>
      <p:sp>
        <p:nvSpPr>
          <p:cNvPr id="972" name="TextShape 3"/>
          <p:cNvSpPr txBox="1"/>
          <p:nvPr/>
        </p:nvSpPr>
        <p:spPr>
          <a:xfrm>
            <a:off x="5592600" y="6386400"/>
            <a:ext cx="4279680" cy="336240"/>
          </a:xfrm>
          <a:prstGeom prst="rect">
            <a:avLst/>
          </a:prstGeom>
          <a:noFill/>
          <a:ln>
            <a:noFill/>
          </a:ln>
        </p:spPr>
        <p:txBody>
          <a:bodyPr anchor="b">
            <a:noAutofit/>
          </a:bodyPr>
          <a:p>
            <a:pPr algn="r">
              <a:lnSpc>
                <a:spcPct val="100000"/>
              </a:lnSpc>
            </a:pPr>
            <a:fld id="{6ADE71BE-75AE-43BB-80DF-80E81DDFD99B}" type="slidenum">
              <a:rPr b="0" lang="en-GB" sz="1200" spc="-1" strike="noStrike">
                <a:latin typeface="Times New Roman"/>
              </a:rPr>
              <a:t>&lt;number&gt;</a:t>
            </a:fld>
            <a:endParaRPr b="0" lang="en-GB" sz="1200" spc="-1" strike="noStrike">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73" name="PlaceHolder 1"/>
          <p:cNvSpPr>
            <a:spLocks noGrp="1"/>
          </p:cNvSpPr>
          <p:nvPr>
            <p:ph type="sldImg"/>
          </p:nvPr>
        </p:nvSpPr>
        <p:spPr>
          <a:xfrm>
            <a:off x="3255840" y="504720"/>
            <a:ext cx="3362040" cy="2520720"/>
          </a:xfrm>
          <a:prstGeom prst="rect">
            <a:avLst/>
          </a:prstGeom>
        </p:spPr>
      </p:sp>
      <p:sp>
        <p:nvSpPr>
          <p:cNvPr id="974" name="PlaceHolder 2"/>
          <p:cNvSpPr>
            <a:spLocks noGrp="1"/>
          </p:cNvSpPr>
          <p:nvPr>
            <p:ph type="body"/>
          </p:nvPr>
        </p:nvSpPr>
        <p:spPr>
          <a:xfrm>
            <a:off x="987480" y="3193920"/>
            <a:ext cx="7899120" cy="3025440"/>
          </a:xfrm>
          <a:prstGeom prst="rect">
            <a:avLst/>
          </a:prstGeom>
        </p:spPr>
        <p:txBody>
          <a:bodyPr>
            <a:noAutofit/>
          </a:bodyPr>
          <a:p>
            <a:pPr>
              <a:lnSpc>
                <a:spcPct val="100000"/>
              </a:lnSpc>
              <a:spcBef>
                <a:spcPts val="360"/>
              </a:spcBef>
            </a:pPr>
            <a:r>
              <a:rPr b="0" lang="en-GB" sz="1200" spc="-1" strike="noStrike">
                <a:solidFill>
                  <a:srgbClr val="000000"/>
                </a:solidFill>
                <a:latin typeface="+mn-lt"/>
                <a:ea typeface="MS PGothic"/>
              </a:rPr>
              <a:t>This slide shows the three pillars of the Budapest Convention – namely substantive law, procedural law and international cooperation. The highlighted pillar lists the different international cooperation provisions of the Budapest Convention. The trainer may wish to go through the list of these international cooperation provisions:</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General principles related to international cooperation (Article 23)</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Extradition (Article 24)</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General principles related to mutual assistance (Article 25)</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Spontaneous information (Article 26)</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Procedures pertaining to mutual assistance in the absence of applicable international agreements (Article 27)</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Confidentiality and limitation of use</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Expedited preservation of stored computer data</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Expedited disclosure of preserved traffic data</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Mutual assistance regarding accessing of stored computer data</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Trans-border access to stored computer data with consent or where publicly available</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Mutual assistance regarding real-time collection of traffic data</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Mutual assistance regarding interception of content data</a:t>
            </a:r>
            <a:endParaRPr b="0" lang="en-GB" sz="1200" spc="-1" strike="noStrike">
              <a:latin typeface="Arial"/>
            </a:endParaRPr>
          </a:p>
          <a:p>
            <a:pPr marL="228600" indent="-228240">
              <a:lnSpc>
                <a:spcPct val="100000"/>
              </a:lnSpc>
              <a:spcBef>
                <a:spcPts val="360"/>
              </a:spcBef>
              <a:buClr>
                <a:srgbClr val="000000"/>
              </a:buClr>
              <a:buFont typeface="StarSymbol"/>
              <a:buAutoNum type="arabicPeriod"/>
            </a:pPr>
            <a:r>
              <a:rPr b="0" lang="en-GB" sz="1200" spc="-1" strike="noStrike">
                <a:solidFill>
                  <a:srgbClr val="000000"/>
                </a:solidFill>
                <a:latin typeface="+mn-lt"/>
                <a:ea typeface="MS PGothic"/>
              </a:rPr>
              <a:t>24/7 Network </a:t>
            </a:r>
            <a:endParaRPr b="0" lang="en-GB" sz="1200" spc="-1" strike="noStrike">
              <a:latin typeface="Arial"/>
            </a:endParaRPr>
          </a:p>
          <a:p>
            <a:pPr>
              <a:lnSpc>
                <a:spcPct val="100000"/>
              </a:lnSpc>
              <a:spcBef>
                <a:spcPts val="360"/>
              </a:spcBef>
            </a:pPr>
            <a:endParaRPr b="0" lang="en-GB" sz="1200" spc="-1" strike="noStrike">
              <a:latin typeface="Arial"/>
            </a:endParaRPr>
          </a:p>
          <a:p>
            <a:pPr>
              <a:lnSpc>
                <a:spcPct val="100000"/>
              </a:lnSpc>
              <a:spcBef>
                <a:spcPts val="360"/>
              </a:spcBef>
            </a:pPr>
            <a:r>
              <a:rPr b="0" lang="en-GB" sz="1200" spc="-1" strike="noStrike">
                <a:solidFill>
                  <a:srgbClr val="000000"/>
                </a:solidFill>
                <a:latin typeface="+mn-lt"/>
                <a:ea typeface="MS PGothic"/>
              </a:rPr>
              <a:t>The trainer should not go into details of each international cooperation provision, but should mention that these provisions will be covered in detail on day 3.</a:t>
            </a:r>
            <a:endParaRPr b="0" lang="en-GB" sz="1200" spc="-1" strike="noStrike">
              <a:latin typeface="Arial"/>
            </a:endParaRPr>
          </a:p>
          <a:p>
            <a:pPr>
              <a:lnSpc>
                <a:spcPct val="100000"/>
              </a:lnSpc>
            </a:pPr>
            <a:endParaRPr b="0" lang="en-GB" sz="1200" spc="-1" strike="noStrike">
              <a:latin typeface="Arial"/>
            </a:endParaRPr>
          </a:p>
        </p:txBody>
      </p:sp>
      <p:sp>
        <p:nvSpPr>
          <p:cNvPr id="975" name="TextShape 3"/>
          <p:cNvSpPr txBox="1"/>
          <p:nvPr/>
        </p:nvSpPr>
        <p:spPr>
          <a:xfrm>
            <a:off x="5592600" y="6386400"/>
            <a:ext cx="4279680" cy="336240"/>
          </a:xfrm>
          <a:prstGeom prst="rect">
            <a:avLst/>
          </a:prstGeom>
          <a:noFill/>
          <a:ln>
            <a:noFill/>
          </a:ln>
        </p:spPr>
        <p:txBody>
          <a:bodyPr anchor="b">
            <a:noAutofit/>
          </a:bodyPr>
          <a:p>
            <a:pPr algn="r">
              <a:lnSpc>
                <a:spcPct val="100000"/>
              </a:lnSpc>
            </a:pPr>
            <a:fld id="{0A967997-AA09-41CA-B9C5-C41BE72DDC1D}" type="slidenum">
              <a:rPr b="0" lang="en-GB" sz="1200" spc="-1" strike="noStrike">
                <a:latin typeface="Times New Roman"/>
              </a:rPr>
              <a:t>&lt;number&gt;</a:t>
            </a:fld>
            <a:endParaRPr b="0" lang="en-GB"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8"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2"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3"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35"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6"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7"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8"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39"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40"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47"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49"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51"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52"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57"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58"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0"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2"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6"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68"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69"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71"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3"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4"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76"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7"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8"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79"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80"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81"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88"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90"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9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8"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9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9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9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1"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02"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03"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5"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06"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07"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9"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0"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5"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17"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8"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19"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20"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21"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22"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29"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31"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0"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1"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33"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34"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39"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40"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42"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44"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46"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4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48"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0"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1"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3"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5"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6"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8"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59"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0"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1"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2"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3"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en-GB"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17"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19"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solidFill>
                <a:srgbClr val="000000"/>
              </a:solidFill>
              <a:latin typeface="Verdana"/>
            </a:endParaRPr>
          </a:p>
        </p:txBody>
      </p:sp>
      <p:sp>
        <p:nvSpPr>
          <p:cNvPr id="20"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1"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en-US" sz="4400" spc="-1" strike="noStrike">
              <a:solidFill>
                <a:srgbClr val="000000"/>
              </a:solid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solidFill>
                <a:srgbClr val="000000"/>
              </a:solidFill>
              <a:latin typeface="Verdana"/>
            </a:endParaRPr>
          </a:p>
        </p:txBody>
      </p:sp>
      <p:sp>
        <p:nvSpPr>
          <p:cNvPr id="25"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solidFill>
                <a:srgbClr val="000000"/>
              </a:solidFill>
              <a:latin typeface="Verdana"/>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130480"/>
            <a:ext cx="7772040" cy="1469520"/>
          </a:xfrm>
          <a:prstGeom prst="rect">
            <a:avLst/>
          </a:prstGeom>
        </p:spPr>
        <p:txBody>
          <a:bodyPr anchor="ctr">
            <a:noAutofit/>
          </a:bodyPr>
          <a:p>
            <a:pPr algn="ctr">
              <a:lnSpc>
                <a:spcPct val="100000"/>
              </a:lnSpc>
            </a:pPr>
            <a:r>
              <a:rPr b="0" lang="en-US" sz="4400" spc="-1" strike="noStrike">
                <a:solidFill>
                  <a:srgbClr val="000000"/>
                </a:solidFill>
                <a:latin typeface="Verdana"/>
                <a:ea typeface="MS PGothic"/>
              </a:rPr>
              <a:t>Click to edit Master title style</a:t>
            </a:r>
            <a:endParaRPr b="0" lang="en-US" sz="4400" spc="-1" strike="noStrike">
              <a:solidFill>
                <a:srgbClr val="000000"/>
              </a:solidFill>
              <a:latin typeface="Calibri"/>
            </a:endParaRPr>
          </a:p>
        </p:txBody>
      </p:sp>
      <p:sp>
        <p:nvSpPr>
          <p:cNvPr id="1"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A8A2FE60-5767-4403-908C-CAEC69CC0E76}" type="datetime">
              <a:rPr b="0" lang="en-GB" sz="1200" spc="-1" strike="noStrike">
                <a:solidFill>
                  <a:srgbClr val="898989"/>
                </a:solidFill>
                <a:latin typeface="Calibri"/>
                <a:ea typeface="MS PGothic"/>
              </a:rPr>
              <a:t>11/03/21</a:t>
            </a:fld>
            <a:endParaRPr b="0" lang="en-GB" sz="1200" spc="-1" strike="noStrike">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5D9703D8-78B7-40F4-94BC-B05AED815E18}"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Verdana"/>
              </a:rPr>
              <a:t>Click to edit the outline text format</a:t>
            </a:r>
            <a:endParaRPr b="0" lang="en-US" sz="3200" spc="-1" strike="noStrike">
              <a:solidFill>
                <a:srgbClr val="000000"/>
              </a:solidFill>
              <a:latin typeface="Verdana"/>
            </a:endParaRPr>
          </a:p>
          <a:p>
            <a:pPr lvl="1" marL="864000" indent="-324000">
              <a:spcBef>
                <a:spcPts val="1134"/>
              </a:spcBef>
              <a:buClr>
                <a:srgbClr val="000000"/>
              </a:buClr>
              <a:buSzPct val="75000"/>
              <a:buFont typeface="Symbol" charset="2"/>
              <a:buChar char=""/>
            </a:pPr>
            <a:r>
              <a:rPr b="0" lang="en-US" sz="2400" spc="-1" strike="noStrike">
                <a:solidFill>
                  <a:srgbClr val="000000"/>
                </a:solidFill>
                <a:latin typeface="Verdana"/>
              </a:rPr>
              <a:t>Second Outline Level</a:t>
            </a:r>
            <a:endParaRPr b="0" lang="en-US" sz="2400" spc="-1" strike="noStrike">
              <a:solidFill>
                <a:srgbClr val="000000"/>
              </a:solidFill>
              <a:latin typeface="Verdana"/>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Verdana"/>
              </a:rPr>
              <a:t>Third Outline Level</a:t>
            </a:r>
            <a:endParaRPr b="0" lang="en-US" sz="2000" spc="-1" strike="noStrike">
              <a:solidFill>
                <a:srgbClr val="000000"/>
              </a:solidFill>
              <a:latin typeface="Verdana"/>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Verdana"/>
              </a:rPr>
              <a:t>Fourth Outline Level</a:t>
            </a:r>
            <a:endParaRPr b="0" lang="en-US" sz="2000" spc="-1" strike="noStrike">
              <a:solidFill>
                <a:srgbClr val="000000"/>
              </a:solidFill>
              <a:latin typeface="Verdana"/>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Verdana"/>
              </a:rPr>
              <a:t>Fifth Outline Level</a:t>
            </a:r>
            <a:endParaRPr b="0" lang="en-US" sz="2000" spc="-1" strike="noStrike">
              <a:solidFill>
                <a:srgbClr val="000000"/>
              </a:solidFill>
              <a:latin typeface="Verdana"/>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Verdana"/>
              </a:rPr>
              <a:t>Sixth Outline Level</a:t>
            </a:r>
            <a:endParaRPr b="0" lang="en-US" sz="2000" spc="-1" strike="noStrike">
              <a:solidFill>
                <a:srgbClr val="000000"/>
              </a:solidFill>
              <a:latin typeface="Verdana"/>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Verdana"/>
              </a:rPr>
              <a:t>Seventh Outline Level</a:t>
            </a:r>
            <a:endParaRPr b="0" lang="en-US" sz="2000" spc="-1" strike="noStrike">
              <a:solidFill>
                <a:srgbClr val="000000"/>
              </a:solidFill>
              <a:latin typeface="Verdana"/>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en-US" sz="4400" spc="-1" strike="noStrike">
                <a:solidFill>
                  <a:srgbClr val="000000"/>
                </a:solidFill>
                <a:latin typeface="Verdana"/>
                <a:ea typeface="MS PGothic"/>
              </a:rPr>
              <a:t>Click to edit Master title style</a:t>
            </a:r>
            <a:endParaRPr b="0" lang="en-US" sz="4400" spc="-1" strike="noStrike">
              <a:solidFill>
                <a:srgbClr val="000000"/>
              </a:solidFill>
              <a:latin typeface="Calibri"/>
            </a:endParaRPr>
          </a:p>
        </p:txBody>
      </p:sp>
      <p:sp>
        <p:nvSpPr>
          <p:cNvPr id="42" name="PlaceHolder 2"/>
          <p:cNvSpPr>
            <a:spLocks noGrp="1"/>
          </p:cNvSpPr>
          <p:nvPr>
            <p:ph type="body"/>
          </p:nvPr>
        </p:nvSpPr>
        <p:spPr>
          <a:xfrm>
            <a:off x="457200" y="1600200"/>
            <a:ext cx="8229240" cy="4525560"/>
          </a:xfrm>
          <a:prstGeom prst="rect">
            <a:avLst/>
          </a:prstGeom>
        </p:spPr>
        <p:txBody>
          <a:bodyPr>
            <a:noAutofit/>
          </a:bodyPr>
          <a:p>
            <a:pPr marL="343080" indent="-342720">
              <a:lnSpc>
                <a:spcPct val="100000"/>
              </a:lnSpc>
              <a:spcBef>
                <a:spcPts val="641"/>
              </a:spcBef>
              <a:buClr>
                <a:srgbClr val="000000"/>
              </a:buClr>
              <a:buFont typeface="Arial"/>
              <a:buChar char="•"/>
            </a:pPr>
            <a:r>
              <a:rPr b="0" lang="en-US" sz="3200" spc="-1" strike="noStrike">
                <a:solidFill>
                  <a:srgbClr val="000000"/>
                </a:solidFill>
                <a:latin typeface="Verdana"/>
                <a:ea typeface="MS PGothic"/>
              </a:rPr>
              <a:t>Click to edit Master text styles</a:t>
            </a:r>
            <a:endParaRPr b="0" lang="en-US" sz="3200" spc="-1" strike="noStrike">
              <a:solidFill>
                <a:srgbClr val="000000"/>
              </a:solidFill>
              <a:latin typeface="Verdana"/>
            </a:endParaRPr>
          </a:p>
          <a:p>
            <a:pPr lvl="1" marL="743040" indent="-285480">
              <a:lnSpc>
                <a:spcPct val="100000"/>
              </a:lnSpc>
              <a:spcBef>
                <a:spcPts val="561"/>
              </a:spcBef>
              <a:buClr>
                <a:srgbClr val="000000"/>
              </a:buClr>
              <a:buFont typeface="Arial"/>
              <a:buChar char="–"/>
            </a:pPr>
            <a:r>
              <a:rPr b="0" lang="en-US" sz="2800" spc="-1" strike="noStrike">
                <a:solidFill>
                  <a:srgbClr val="000000"/>
                </a:solidFill>
                <a:latin typeface="Verdana"/>
                <a:ea typeface="MS PGothic"/>
              </a:rPr>
              <a:t>Second level</a:t>
            </a:r>
            <a:endParaRPr b="0" lang="en-US" sz="2800" spc="-1" strike="noStrike">
              <a:solidFill>
                <a:srgbClr val="000000"/>
              </a:solidFill>
              <a:latin typeface="Verdana"/>
            </a:endParaRPr>
          </a:p>
          <a:p>
            <a:pPr lvl="2" marL="1143000" indent="-228240">
              <a:lnSpc>
                <a:spcPct val="100000"/>
              </a:lnSpc>
              <a:spcBef>
                <a:spcPts val="479"/>
              </a:spcBef>
              <a:buClr>
                <a:srgbClr val="000000"/>
              </a:buClr>
              <a:buFont typeface="Arial"/>
              <a:buChar char="•"/>
            </a:pPr>
            <a:r>
              <a:rPr b="0" lang="en-US" sz="2400" spc="-1" strike="noStrike">
                <a:solidFill>
                  <a:srgbClr val="000000"/>
                </a:solidFill>
                <a:latin typeface="Verdana"/>
                <a:ea typeface="MS PGothic"/>
              </a:rPr>
              <a:t>Third level</a:t>
            </a:r>
            <a:endParaRPr b="0" lang="en-US" sz="2400" spc="-1" strike="noStrike">
              <a:solidFill>
                <a:srgbClr val="000000"/>
              </a:solidFill>
              <a:latin typeface="Verdana"/>
            </a:endParaRPr>
          </a:p>
          <a:p>
            <a:pPr lvl="3" marL="1600200" indent="-228240">
              <a:lnSpc>
                <a:spcPct val="100000"/>
              </a:lnSpc>
              <a:spcBef>
                <a:spcPts val="400"/>
              </a:spcBef>
              <a:buClr>
                <a:srgbClr val="000000"/>
              </a:buClr>
              <a:buFont typeface="Arial"/>
              <a:buChar char="–"/>
            </a:pPr>
            <a:r>
              <a:rPr b="0" lang="en-US" sz="2000" spc="-1" strike="noStrike">
                <a:solidFill>
                  <a:srgbClr val="000000"/>
                </a:solidFill>
                <a:latin typeface="Verdana"/>
                <a:ea typeface="MS PGothic"/>
              </a:rPr>
              <a:t>Fourth level</a:t>
            </a:r>
            <a:endParaRPr b="0" lang="en-US" sz="2000" spc="-1" strike="noStrike">
              <a:solidFill>
                <a:srgbClr val="000000"/>
              </a:solidFill>
              <a:latin typeface="Verdana"/>
            </a:endParaRPr>
          </a:p>
          <a:p>
            <a:pPr lvl="4" marL="2057400" indent="-228240">
              <a:lnSpc>
                <a:spcPct val="100000"/>
              </a:lnSpc>
              <a:spcBef>
                <a:spcPts val="400"/>
              </a:spcBef>
              <a:buClr>
                <a:srgbClr val="000000"/>
              </a:buClr>
              <a:buFont typeface="Arial"/>
              <a:buChar char="»"/>
            </a:pPr>
            <a:r>
              <a:rPr b="0" lang="en-US" sz="2000" spc="-1" strike="noStrike">
                <a:solidFill>
                  <a:srgbClr val="000000"/>
                </a:solidFill>
                <a:latin typeface="Verdana"/>
                <a:ea typeface="MS PGothic"/>
              </a:rPr>
              <a:t>Fifth level</a:t>
            </a:r>
            <a:endParaRPr b="0" lang="en-US" sz="2000" spc="-1" strike="noStrike">
              <a:solidFill>
                <a:srgbClr val="000000"/>
              </a:solidFill>
              <a:latin typeface="Verdana"/>
            </a:endParaRPr>
          </a:p>
        </p:txBody>
      </p:sp>
      <p:sp>
        <p:nvSpPr>
          <p:cNvPr id="43"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C0B1847C-270E-4539-A166-E7572E1BA4D8}" type="datetime">
              <a:rPr b="0" lang="en-GB" sz="1200" spc="-1" strike="noStrike">
                <a:solidFill>
                  <a:srgbClr val="898989"/>
                </a:solidFill>
                <a:latin typeface="Calibri"/>
                <a:ea typeface="MS PGothic"/>
              </a:rPr>
              <a:t>11/03/21</a:t>
            </a:fld>
            <a:endParaRPr b="0" lang="en-GB" sz="1200" spc="-1" strike="noStrike">
              <a:latin typeface="Times New Roman"/>
            </a:endParaRPr>
          </a:p>
        </p:txBody>
      </p:sp>
      <p:sp>
        <p:nvSpPr>
          <p:cNvPr id="44" name="PlaceHolder 4"/>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45"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6223495A-04B2-4DDD-8F3B-E2C65809817E}"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722160" y="4406760"/>
            <a:ext cx="7772040" cy="1361880"/>
          </a:xfrm>
          <a:prstGeom prst="rect">
            <a:avLst/>
          </a:prstGeom>
        </p:spPr>
        <p:txBody>
          <a:bodyPr>
            <a:noAutofit/>
          </a:bodyPr>
          <a:p>
            <a:pPr>
              <a:lnSpc>
                <a:spcPct val="100000"/>
              </a:lnSpc>
            </a:pPr>
            <a:r>
              <a:rPr b="1" lang="en-US" sz="4000" spc="-1" strike="noStrike" cap="all">
                <a:solidFill>
                  <a:srgbClr val="000000"/>
                </a:solidFill>
                <a:latin typeface="Verdana"/>
                <a:ea typeface="MS PGothic"/>
              </a:rPr>
              <a:t>Click to edit Master title style</a:t>
            </a:r>
            <a:endParaRPr b="0" lang="en-US" sz="4000" spc="-1" strike="noStrike">
              <a:solidFill>
                <a:srgbClr val="000000"/>
              </a:solidFill>
              <a:latin typeface="Calibri"/>
            </a:endParaRPr>
          </a:p>
        </p:txBody>
      </p:sp>
      <p:sp>
        <p:nvSpPr>
          <p:cNvPr id="83" name="PlaceHolder 2"/>
          <p:cNvSpPr>
            <a:spLocks noGrp="1"/>
          </p:cNvSpPr>
          <p:nvPr>
            <p:ph type="body"/>
          </p:nvPr>
        </p:nvSpPr>
        <p:spPr>
          <a:xfrm>
            <a:off x="722160" y="2906640"/>
            <a:ext cx="7772040" cy="1499760"/>
          </a:xfrm>
          <a:prstGeom prst="rect">
            <a:avLst/>
          </a:prstGeom>
        </p:spPr>
        <p:txBody>
          <a:bodyPr anchor="b">
            <a:noAutofit/>
          </a:bodyPr>
          <a:p>
            <a:pPr>
              <a:lnSpc>
                <a:spcPct val="100000"/>
              </a:lnSpc>
              <a:spcBef>
                <a:spcPts val="400"/>
              </a:spcBef>
            </a:pPr>
            <a:r>
              <a:rPr b="0" lang="en-US" sz="2000" spc="-1" strike="noStrike">
                <a:solidFill>
                  <a:srgbClr val="8b8b8b"/>
                </a:solidFill>
                <a:latin typeface="Verdana"/>
                <a:ea typeface="MS PGothic"/>
              </a:rPr>
              <a:t>Click to edit Master text styles</a:t>
            </a:r>
            <a:endParaRPr b="0" lang="en-US" sz="2000" spc="-1" strike="noStrike">
              <a:solidFill>
                <a:srgbClr val="000000"/>
              </a:solidFill>
              <a:latin typeface="Verdana"/>
            </a:endParaRPr>
          </a:p>
        </p:txBody>
      </p:sp>
      <p:sp>
        <p:nvSpPr>
          <p:cNvPr id="84"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FF0A992C-1780-4285-9FBF-291804B4F4A2}" type="datetime">
              <a:rPr b="0" lang="en-GB" sz="1200" spc="-1" strike="noStrike">
                <a:solidFill>
                  <a:srgbClr val="898989"/>
                </a:solidFill>
                <a:latin typeface="Calibri"/>
                <a:ea typeface="MS PGothic"/>
              </a:rPr>
              <a:t>11/03/21</a:t>
            </a:fld>
            <a:endParaRPr b="0" lang="en-GB" sz="1200" spc="-1" strike="noStrike">
              <a:latin typeface="Times New Roman"/>
            </a:endParaRPr>
          </a:p>
        </p:txBody>
      </p:sp>
      <p:sp>
        <p:nvSpPr>
          <p:cNvPr id="85" name="PlaceHolder 4"/>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86"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CDF0010E-1ADC-414B-B836-EB09ADF4353B}"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3" name="PlaceHolder 1"/>
          <p:cNvSpPr>
            <a:spLocks noGrp="1"/>
          </p:cNvSpPr>
          <p:nvPr>
            <p:ph type="dt"/>
          </p:nvPr>
        </p:nvSpPr>
        <p:spPr>
          <a:xfrm>
            <a:off x="457200" y="6356520"/>
            <a:ext cx="2133360" cy="364680"/>
          </a:xfrm>
          <a:prstGeom prst="rect">
            <a:avLst/>
          </a:prstGeom>
        </p:spPr>
        <p:txBody>
          <a:bodyPr anchor="ctr">
            <a:noAutofit/>
          </a:bodyPr>
          <a:p>
            <a:pPr>
              <a:lnSpc>
                <a:spcPct val="100000"/>
              </a:lnSpc>
            </a:pPr>
            <a:fld id="{90F7DFAC-1C63-47CE-87C1-DC3DA3D83AB1}" type="datetime">
              <a:rPr b="0" lang="en-GB" sz="1200" spc="-1" strike="noStrike">
                <a:solidFill>
                  <a:srgbClr val="898989"/>
                </a:solidFill>
                <a:latin typeface="Calibri"/>
                <a:ea typeface="MS PGothic"/>
              </a:rPr>
              <a:t>11/03/21</a:t>
            </a:fld>
            <a:endParaRPr b="0" lang="en-GB" sz="1200" spc="-1" strike="noStrike">
              <a:latin typeface="Times New Roman"/>
            </a:endParaRPr>
          </a:p>
        </p:txBody>
      </p:sp>
      <p:sp>
        <p:nvSpPr>
          <p:cNvPr id="124" name="PlaceHolder 2"/>
          <p:cNvSpPr>
            <a:spLocks noGrp="1"/>
          </p:cNvSpPr>
          <p:nvPr>
            <p:ph type="ftr"/>
          </p:nvPr>
        </p:nvSpPr>
        <p:spPr>
          <a:xfrm>
            <a:off x="3124080" y="6356520"/>
            <a:ext cx="2895120" cy="364680"/>
          </a:xfrm>
          <a:prstGeom prst="rect">
            <a:avLst/>
          </a:prstGeom>
        </p:spPr>
        <p:txBody>
          <a:bodyPr anchor="ctr">
            <a:noAutofit/>
          </a:bodyPr>
          <a:p>
            <a:endParaRPr b="0" lang="en-GB" sz="2400" spc="-1" strike="noStrike">
              <a:latin typeface="Times New Roman"/>
            </a:endParaRPr>
          </a:p>
        </p:txBody>
      </p:sp>
      <p:sp>
        <p:nvSpPr>
          <p:cNvPr id="125" name="PlaceHolder 3"/>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ED6E92B6-A5A9-47A3-98D9-0DB48602EE7B}"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sp>
        <p:nvSpPr>
          <p:cNvPr id="126" name="PlaceHolder 4"/>
          <p:cNvSpPr>
            <a:spLocks noGrp="1"/>
          </p:cNvSpPr>
          <p:nvPr>
            <p:ph type="title"/>
          </p:nvPr>
        </p:nvSpPr>
        <p:spPr>
          <a:xfrm>
            <a:off x="457200" y="273600"/>
            <a:ext cx="8229240" cy="1144800"/>
          </a:xfrm>
          <a:prstGeom prst="rect">
            <a:avLst/>
          </a:prstGeom>
        </p:spPr>
        <p:txBody>
          <a:bodyPr lIns="0" rIns="0" tIns="0" bIns="0" anchor="ctr">
            <a:noAutofit/>
          </a:bodyPr>
          <a:p>
            <a:r>
              <a:rPr b="0" lang="en-US" sz="4400" spc="-1" strike="noStrike">
                <a:solidFill>
                  <a:srgbClr val="000000"/>
                </a:solidFill>
                <a:latin typeface="Calibri"/>
              </a:rPr>
              <a:t>Click to edit the title text format</a:t>
            </a:r>
            <a:endParaRPr b="0" lang="en-US" sz="4400" spc="-1" strike="noStrike">
              <a:solidFill>
                <a:srgbClr val="000000"/>
              </a:solidFill>
              <a:latin typeface="Calibri"/>
            </a:endParaRPr>
          </a:p>
        </p:txBody>
      </p:sp>
      <p:sp>
        <p:nvSpPr>
          <p:cNvPr id="127"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Verdana"/>
              </a:rPr>
              <a:t>Click to edit the outline text format</a:t>
            </a:r>
            <a:endParaRPr b="0" lang="en-US" sz="3200" spc="-1" strike="noStrike">
              <a:solidFill>
                <a:srgbClr val="000000"/>
              </a:solidFill>
              <a:latin typeface="Verdana"/>
            </a:endParaRPr>
          </a:p>
          <a:p>
            <a:pPr lvl="1" marL="864000" indent="-324000">
              <a:spcBef>
                <a:spcPts val="1134"/>
              </a:spcBef>
              <a:buClr>
                <a:srgbClr val="000000"/>
              </a:buClr>
              <a:buSzPct val="75000"/>
              <a:buFont typeface="Symbol" charset="2"/>
              <a:buChar char=""/>
            </a:pPr>
            <a:r>
              <a:rPr b="0" lang="en-US" sz="2400" spc="-1" strike="noStrike">
                <a:solidFill>
                  <a:srgbClr val="000000"/>
                </a:solidFill>
                <a:latin typeface="Verdana"/>
              </a:rPr>
              <a:t>Second Outline Level</a:t>
            </a:r>
            <a:endParaRPr b="0" lang="en-US" sz="2400" spc="-1" strike="noStrike">
              <a:solidFill>
                <a:srgbClr val="000000"/>
              </a:solidFill>
              <a:latin typeface="Verdana"/>
            </a:endParaRPr>
          </a:p>
          <a:p>
            <a:pPr lvl="2" marL="1296000" indent="-288000">
              <a:spcBef>
                <a:spcPts val="850"/>
              </a:spcBef>
              <a:buClr>
                <a:srgbClr val="000000"/>
              </a:buClr>
              <a:buSzPct val="45000"/>
              <a:buFont typeface="Wingdings" charset="2"/>
              <a:buChar char=""/>
            </a:pPr>
            <a:r>
              <a:rPr b="0" lang="en-US" sz="2000" spc="-1" strike="noStrike">
                <a:solidFill>
                  <a:srgbClr val="000000"/>
                </a:solidFill>
                <a:latin typeface="Verdana"/>
              </a:rPr>
              <a:t>Third Outline Level</a:t>
            </a:r>
            <a:endParaRPr b="0" lang="en-US" sz="2000" spc="-1" strike="noStrike">
              <a:solidFill>
                <a:srgbClr val="000000"/>
              </a:solidFill>
              <a:latin typeface="Verdana"/>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Verdana"/>
              </a:rPr>
              <a:t>Fourth Outline Level</a:t>
            </a:r>
            <a:endParaRPr b="0" lang="en-US" sz="2000" spc="-1" strike="noStrike">
              <a:solidFill>
                <a:srgbClr val="000000"/>
              </a:solidFill>
              <a:latin typeface="Verdana"/>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Verdana"/>
              </a:rPr>
              <a:t>Fifth Outline Level</a:t>
            </a:r>
            <a:endParaRPr b="0" lang="en-US" sz="2000" spc="-1" strike="noStrike">
              <a:solidFill>
                <a:srgbClr val="000000"/>
              </a:solidFill>
              <a:latin typeface="Verdana"/>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Verdana"/>
              </a:rPr>
              <a:t>Sixth Outline Level</a:t>
            </a:r>
            <a:endParaRPr b="0" lang="en-US" sz="2000" spc="-1" strike="noStrike">
              <a:solidFill>
                <a:srgbClr val="000000"/>
              </a:solidFill>
              <a:latin typeface="Verdana"/>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Verdana"/>
              </a:rPr>
              <a:t>Seventh Outline Level</a:t>
            </a:r>
            <a:endParaRPr b="0" lang="en-US" sz="2000" spc="-1" strike="noStrike">
              <a:solidFill>
                <a:srgbClr val="000000"/>
              </a:solidFill>
              <a:latin typeface="Verdana"/>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2.xml"/><Relationship Id="rId4"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3.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3.xml"/><Relationship Id="rId3"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image" Target="../media/image15.png"/><Relationship Id="rId4" Type="http://schemas.openxmlformats.org/officeDocument/2006/relationships/slideLayout" Target="../slideLayouts/slideLayout13.xml"/><Relationship Id="rId5"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5.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png"/><Relationship Id="rId7" Type="http://schemas.openxmlformats.org/officeDocument/2006/relationships/image" Target="../media/image23.jpeg"/><Relationship Id="rId8" Type="http://schemas.openxmlformats.org/officeDocument/2006/relationships/image" Target="../media/image24.jpeg"/><Relationship Id="rId9" Type="http://schemas.openxmlformats.org/officeDocument/2006/relationships/slideLayout" Target="../slideLayouts/slideLayout13.xml"/><Relationship Id="rId10"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13.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chart" Target="../charts/chart1.xml"/><Relationship Id="rId3" Type="http://schemas.openxmlformats.org/officeDocument/2006/relationships/slideLayout" Target="../slideLayouts/slideLayout13.xml"/><Relationship Id="rId4"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chart" Target="../charts/chart2.xml"/><Relationship Id="rId2" Type="http://schemas.openxmlformats.org/officeDocument/2006/relationships/image" Target="../media/image27.png"/><Relationship Id="rId3" Type="http://schemas.openxmlformats.org/officeDocument/2006/relationships/chart" Target="../charts/chart3.xml"/><Relationship Id="rId4" Type="http://schemas.openxmlformats.org/officeDocument/2006/relationships/image" Target="../media/image28.png"/><Relationship Id="rId5" Type="http://schemas.openxmlformats.org/officeDocument/2006/relationships/slideLayout" Target="../slideLayouts/slideLayout13.xml"/><Relationship Id="rId6"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chart" Target="../charts/chart4.xml"/><Relationship Id="rId2" Type="http://schemas.openxmlformats.org/officeDocument/2006/relationships/chart" Target="../charts/chart5.xml"/><Relationship Id="rId3" Type="http://schemas.openxmlformats.org/officeDocument/2006/relationships/image" Target="../media/image29.png"/><Relationship Id="rId4" Type="http://schemas.openxmlformats.org/officeDocument/2006/relationships/image" Target="../media/image30.jpeg"/><Relationship Id="rId5" Type="http://schemas.openxmlformats.org/officeDocument/2006/relationships/slideLayout" Target="../slideLayouts/slideLayout13.xml"/><Relationship Id="rId6"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chart" Target="../charts/chart6.xml"/><Relationship Id="rId2" Type="http://schemas.openxmlformats.org/officeDocument/2006/relationships/chart" Target="../charts/chart7.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slideLayout" Target="../slideLayouts/slideLayout13.xml"/><Relationship Id="rId6"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3.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chart" Target="../charts/chart8.xml"/><Relationship Id="rId2" Type="http://schemas.openxmlformats.org/officeDocument/2006/relationships/chart" Target="../charts/chart9.xml"/><Relationship Id="rId3" Type="http://schemas.openxmlformats.org/officeDocument/2006/relationships/image" Target="../media/image33.png"/><Relationship Id="rId4" Type="http://schemas.openxmlformats.org/officeDocument/2006/relationships/image" Target="../media/image34.jpeg"/><Relationship Id="rId5" Type="http://schemas.openxmlformats.org/officeDocument/2006/relationships/slideLayout" Target="../slideLayouts/slideLayout13.xml"/><Relationship Id="rId6"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chart" Target="../charts/chart10.xml"/><Relationship Id="rId2" Type="http://schemas.openxmlformats.org/officeDocument/2006/relationships/chart" Target="../charts/chart11.xml"/><Relationship Id="rId3" Type="http://schemas.openxmlformats.org/officeDocument/2006/relationships/image" Target="../media/image35.png"/><Relationship Id="rId4" Type="http://schemas.openxmlformats.org/officeDocument/2006/relationships/image" Target="../media/image36.jpeg"/><Relationship Id="rId5" Type="http://schemas.openxmlformats.org/officeDocument/2006/relationships/slideLayout" Target="../slideLayouts/slideLayout13.xml"/><Relationship Id="rId6"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slideLayout" Target="../slideLayouts/slideLayout25.xml"/><Relationship Id="rId3"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slideLayout" Target="../slideLayouts/slideLayout37.xml"/><Relationship Id="rId4"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image" Target="../media/image41.png"/><Relationship Id="rId3" Type="http://schemas.openxmlformats.org/officeDocument/2006/relationships/slideLayout" Target="../slideLayouts/slideLayout37.xml"/><Relationship Id="rId4"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37.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image" Target="../media/image44.png"/><Relationship Id="rId3" Type="http://schemas.openxmlformats.org/officeDocument/2006/relationships/slideLayout" Target="../slideLayouts/slideLayout13.xml"/><Relationship Id="rId4"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chart" Target="../charts/chart12.xml"/><Relationship Id="rId3" Type="http://schemas.openxmlformats.org/officeDocument/2006/relationships/slideLayout" Target="../slideLayouts/slideLayout37.xml"/><Relationship Id="rId4"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37.xml"/><Relationship Id="rId3"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37.xml"/><Relationship Id="rId3"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3.xml"/><Relationship Id="rId3" Type="http://schemas.openxmlformats.org/officeDocument/2006/relationships/notesSlide" Target="../notesSlides/notesSlide3.xml"/>
</Relationships>
</file>

<file path=ppt/slides/_rels/slide30.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slideLayout" Target="../slideLayouts/slideLayout37.xml"/><Relationship Id="rId3"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37.xml"/><Relationship Id="rId3" Type="http://schemas.openxmlformats.org/officeDocument/2006/relationships/notesSlide" Target="../notesSlides/notesSlide31.xml"/>
</Relationships>
</file>

<file path=ppt/slides/_rels/slide32.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slideLayout" Target="../slideLayouts/slideLayout37.xml"/><Relationship Id="rId3"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25.xml"/><Relationship Id="rId3"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image" Target="../media/image53.jpeg"/><Relationship Id="rId3" Type="http://schemas.openxmlformats.org/officeDocument/2006/relationships/slideLayout" Target="../slideLayouts/slideLayout25.xml"/><Relationship Id="rId4"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image" Target="../media/image54.jpeg"/><Relationship Id="rId2" Type="http://schemas.openxmlformats.org/officeDocument/2006/relationships/image" Target="../media/image55.png"/><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slideLayout" Target="../slideLayouts/slideLayout37.xml"/><Relationship Id="rId6"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image" Target="../media/image58.jpeg"/><Relationship Id="rId2" Type="http://schemas.openxmlformats.org/officeDocument/2006/relationships/image" Target="../media/image59.png"/><Relationship Id="rId3" Type="http://schemas.openxmlformats.org/officeDocument/2006/relationships/slideLayout" Target="../slideLayouts/slideLayout37.xml"/><Relationship Id="rId4"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60.png"/><Relationship Id="rId2" Type="http://schemas.openxmlformats.org/officeDocument/2006/relationships/slideLayout" Target="../slideLayouts/slideLayout37.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jpeg"/><Relationship Id="rId3" Type="http://schemas.openxmlformats.org/officeDocument/2006/relationships/slideLayout" Target="../slideLayouts/slideLayout25.xml"/><Relationship Id="rId4" Type="http://schemas.openxmlformats.org/officeDocument/2006/relationships/notesSlide" Target="../notesSlides/notesSlide38.xml"/>
</Relationships>
</file>

<file path=ppt/slides/_rels/slide39.xml.rels><?xml version="1.0" encoding="UTF-8"?>
<Relationships xmlns="http://schemas.openxmlformats.org/package/2006/relationships"><Relationship Id="rId1" Type="http://schemas.openxmlformats.org/officeDocument/2006/relationships/image" Target="../media/image63.png"/><Relationship Id="rId2" Type="http://schemas.openxmlformats.org/officeDocument/2006/relationships/slideLayout" Target="../slideLayouts/slideLayout37.xml"/><Relationship Id="rId3" Type="http://schemas.openxmlformats.org/officeDocument/2006/relationships/notesSlide" Target="../notesSlides/notesSlide39.xml"/>
</Relationships>
</file>

<file path=ppt/slides/_rels/slide4.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3.xml"/><Relationship Id="rId3"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64.png"/><Relationship Id="rId2" Type="http://schemas.openxmlformats.org/officeDocument/2006/relationships/slideLayout" Target="../slideLayouts/slideLayout37.xml"/><Relationship Id="rId3" Type="http://schemas.openxmlformats.org/officeDocument/2006/relationships/notesSlide" Target="../notesSlides/notesSlide40.xml"/>
</Relationships>
</file>

<file path=ppt/slides/_rels/slide41.xml.rels><?xml version="1.0" encoding="UTF-8"?>
<Relationships xmlns="http://schemas.openxmlformats.org/package/2006/relationships"><Relationship Id="rId1" Type="http://schemas.openxmlformats.org/officeDocument/2006/relationships/image" Target="../media/image65.png"/><Relationship Id="rId2" Type="http://schemas.openxmlformats.org/officeDocument/2006/relationships/image" Target="../media/image66.jpeg"/><Relationship Id="rId3" Type="http://schemas.openxmlformats.org/officeDocument/2006/relationships/slideLayout" Target="../slideLayouts/slideLayout25.xml"/><Relationship Id="rId4" Type="http://schemas.openxmlformats.org/officeDocument/2006/relationships/notesSlide" Target="../notesSlides/notesSlide41.xml"/>
</Relationships>
</file>

<file path=ppt/slides/_rels/slide42.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slideLayout" Target="../slideLayouts/slideLayout37.xml"/><Relationship Id="rId3" Type="http://schemas.openxmlformats.org/officeDocument/2006/relationships/notesSlide" Target="../notesSlides/notesSlide42.xml"/>
</Relationships>
</file>

<file path=ppt/slides/_rels/slide43.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slideLayout" Target="../slideLayouts/slideLayout37.xml"/><Relationship Id="rId3" Type="http://schemas.openxmlformats.org/officeDocument/2006/relationships/notesSlide" Target="../notesSlides/notesSlide43.xml"/>
</Relationships>
</file>

<file path=ppt/slides/_rels/slide44.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image" Target="../media/image70.png"/><Relationship Id="rId3" Type="http://schemas.openxmlformats.org/officeDocument/2006/relationships/slideLayout" Target="../slideLayouts/slideLayout37.xml"/><Relationship Id="rId4" Type="http://schemas.openxmlformats.org/officeDocument/2006/relationships/notesSlide" Target="../notesSlides/notesSlide44.xml"/>
</Relationships>
</file>

<file path=ppt/slides/_rels/slide45.xml.rels><?xml version="1.0" encoding="UTF-8"?>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jpeg"/><Relationship Id="rId3" Type="http://schemas.openxmlformats.org/officeDocument/2006/relationships/slideLayout" Target="../slideLayouts/slideLayout25.xml"/><Relationship Id="rId4" Type="http://schemas.openxmlformats.org/officeDocument/2006/relationships/notesSlide" Target="../notesSlides/notesSlide45.xml"/>
</Relationships>
</file>

<file path=ppt/slides/_rels/slide46.xml.rels><?xml version="1.0" encoding="UTF-8"?>
<Relationships xmlns="http://schemas.openxmlformats.org/package/2006/relationships"><Relationship Id="rId1" Type="http://schemas.openxmlformats.org/officeDocument/2006/relationships/image" Target="../media/image73.png"/><Relationship Id="rId2" Type="http://schemas.openxmlformats.org/officeDocument/2006/relationships/slideLayout" Target="../slideLayouts/slideLayout37.xml"/><Relationship Id="rId3" Type="http://schemas.openxmlformats.org/officeDocument/2006/relationships/notesSlide" Target="../notesSlides/notesSlide46.xml"/>
</Relationships>
</file>

<file path=ppt/slides/_rels/slide47.xml.rels><?xml version="1.0" encoding="UTF-8"?>
<Relationships xmlns="http://schemas.openxmlformats.org/package/2006/relationships"><Relationship Id="rId1" Type="http://schemas.openxmlformats.org/officeDocument/2006/relationships/image" Target="../media/image74.png"/><Relationship Id="rId2" Type="http://schemas.openxmlformats.org/officeDocument/2006/relationships/slideLayout" Target="../slideLayouts/slideLayout37.xml"/><Relationship Id="rId3" Type="http://schemas.openxmlformats.org/officeDocument/2006/relationships/notesSlide" Target="../notesSlides/notesSlide47.xml"/>
</Relationships>
</file>

<file path=ppt/slides/_rels/slide48.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chart" Target="../charts/chart13.xml"/><Relationship Id="rId3" Type="http://schemas.openxmlformats.org/officeDocument/2006/relationships/slideLayout" Target="../slideLayouts/slideLayout37.xml"/><Relationship Id="rId4" Type="http://schemas.openxmlformats.org/officeDocument/2006/relationships/notesSlide" Target="../notesSlides/notesSlide48.xml"/>
</Relationships>
</file>

<file path=ppt/slides/_rels/slide49.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chart" Target="../charts/chart14.xml"/><Relationship Id="rId3" Type="http://schemas.openxmlformats.org/officeDocument/2006/relationships/slideLayout" Target="../slideLayouts/slideLayout37.xml"/><Relationship Id="rId4" Type="http://schemas.openxmlformats.org/officeDocument/2006/relationships/notesSlide" Target="../notesSlides/notesSlide49.xml"/>
</Relationships>
</file>

<file path=ppt/slides/_rels/slide5.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25.xml"/><Relationship Id="rId3" Type="http://schemas.openxmlformats.org/officeDocument/2006/relationships/notesSlide" Target="../notesSlides/notesSlide5.xml"/>
</Relationships>
</file>

<file path=ppt/slides/_rels/slide50.xml.rels><?xml version="1.0" encoding="UTF-8"?>
<Relationships xmlns="http://schemas.openxmlformats.org/package/2006/relationships"><Relationship Id="rId1" Type="http://schemas.openxmlformats.org/officeDocument/2006/relationships/image" Target="../media/image77.png"/><Relationship Id="rId2" Type="http://schemas.openxmlformats.org/officeDocument/2006/relationships/chart" Target="../charts/chart15.xml"/><Relationship Id="rId3" Type="http://schemas.openxmlformats.org/officeDocument/2006/relationships/slideLayout" Target="../slideLayouts/slideLayout37.xml"/><Relationship Id="rId4" Type="http://schemas.openxmlformats.org/officeDocument/2006/relationships/notesSlide" Target="../notesSlides/notesSlide50.xml"/>
</Relationships>
</file>

<file path=ppt/slides/_rels/slide51.xml.rels><?xml version="1.0" encoding="UTF-8"?>
<Relationships xmlns="http://schemas.openxmlformats.org/package/2006/relationships"><Relationship Id="rId1" Type="http://schemas.openxmlformats.org/officeDocument/2006/relationships/image" Target="../media/image78.png"/><Relationship Id="rId2" Type="http://schemas.openxmlformats.org/officeDocument/2006/relationships/chart" Target="../charts/chart16.xml"/><Relationship Id="rId3" Type="http://schemas.openxmlformats.org/officeDocument/2006/relationships/slideLayout" Target="../slideLayouts/slideLayout37.xml"/><Relationship Id="rId4" Type="http://schemas.openxmlformats.org/officeDocument/2006/relationships/notesSlide" Target="../notesSlides/notesSlide51.xml"/>
</Relationships>
</file>

<file path=ppt/slides/_rels/slide52.xml.rels><?xml version="1.0" encoding="UTF-8"?>
<Relationships xmlns="http://schemas.openxmlformats.org/package/2006/relationships"><Relationship Id="rId1" Type="http://schemas.openxmlformats.org/officeDocument/2006/relationships/image" Target="../media/image79.png"/><Relationship Id="rId2" Type="http://schemas.openxmlformats.org/officeDocument/2006/relationships/image" Target="../media/image80.jpeg"/><Relationship Id="rId3" Type="http://schemas.openxmlformats.org/officeDocument/2006/relationships/image" Target="../media/image81.png"/><Relationship Id="rId4" Type="http://schemas.openxmlformats.org/officeDocument/2006/relationships/slideLayout" Target="../slideLayouts/slideLayout25.xml"/><Relationship Id="rId5" Type="http://schemas.openxmlformats.org/officeDocument/2006/relationships/notesSlide" Target="../notesSlides/notesSlide52.xml"/>
</Relationships>
</file>

<file path=ppt/slides/_rels/slide53.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slideLayout" Target="../slideLayouts/slideLayout37.xml"/><Relationship Id="rId3" Type="http://schemas.openxmlformats.org/officeDocument/2006/relationships/notesSlide" Target="../notesSlides/notesSlide53.xml"/>
</Relationships>
</file>

<file path=ppt/slides/_rels/slide54.xml.rels><?xml version="1.0" encoding="UTF-8"?>
<Relationships xmlns="http://schemas.openxmlformats.org/package/2006/relationships"><Relationship Id="rId1" Type="http://schemas.openxmlformats.org/officeDocument/2006/relationships/image" Target="../media/image83.jpeg"/><Relationship Id="rId2" Type="http://schemas.openxmlformats.org/officeDocument/2006/relationships/image" Target="../media/image84.png"/><Relationship Id="rId3" Type="http://schemas.openxmlformats.org/officeDocument/2006/relationships/image" Target="../media/image85.jpeg"/><Relationship Id="rId4" Type="http://schemas.openxmlformats.org/officeDocument/2006/relationships/image" Target="../media/image86.png"/><Relationship Id="rId5" Type="http://schemas.openxmlformats.org/officeDocument/2006/relationships/image" Target="../media/image87.jpeg"/><Relationship Id="rId6" Type="http://schemas.openxmlformats.org/officeDocument/2006/relationships/image" Target="../media/image88.png"/><Relationship Id="rId7" Type="http://schemas.openxmlformats.org/officeDocument/2006/relationships/slideLayout" Target="../slideLayouts/slideLayout25.xml"/><Relationship Id="rId8" Type="http://schemas.openxmlformats.org/officeDocument/2006/relationships/notesSlide" Target="../notesSlides/notesSlide54.xml"/>
</Relationships>
</file>

<file path=ppt/slides/_rels/slide55.xml.rels><?xml version="1.0" encoding="UTF-8"?>
<Relationships xmlns="http://schemas.openxmlformats.org/package/2006/relationships"><Relationship Id="rId1" Type="http://schemas.openxmlformats.org/officeDocument/2006/relationships/image" Target="../media/image89.png"/><Relationship Id="rId2" Type="http://schemas.openxmlformats.org/officeDocument/2006/relationships/slideLayout" Target="../slideLayouts/slideLayout13.xml"/><Relationship Id="rId3" Type="http://schemas.openxmlformats.org/officeDocument/2006/relationships/notesSlide" Target="../notesSlides/notesSlide55.xml"/>
</Relationships>
</file>

<file path=ppt/slides/_rels/slide56.xml.rels><?xml version="1.0" encoding="UTF-8"?>
<Relationships xmlns="http://schemas.openxmlformats.org/package/2006/relationships"><Relationship Id="rId1" Type="http://schemas.openxmlformats.org/officeDocument/2006/relationships/image" Target="../media/image90.png"/><Relationship Id="rId2" Type="http://schemas.openxmlformats.org/officeDocument/2006/relationships/image" Target="../media/image91.png"/><Relationship Id="rId3" Type="http://schemas.openxmlformats.org/officeDocument/2006/relationships/slideLayout" Target="../slideLayouts/slideLayout13.xml"/><Relationship Id="rId4" Type="http://schemas.openxmlformats.org/officeDocument/2006/relationships/notesSlide" Target="../notesSlides/notesSlide56.xml"/>
</Relationships>
</file>

<file path=ppt/slides/_rels/slide57.xml.rels><?xml version="1.0" encoding="UTF-8"?>
<Relationships xmlns="http://schemas.openxmlformats.org/package/2006/relationships"><Relationship Id="rId1" Type="http://schemas.openxmlformats.org/officeDocument/2006/relationships/image" Target="../media/image92.png"/><Relationship Id="rId2" Type="http://schemas.openxmlformats.org/officeDocument/2006/relationships/image" Target="../media/image93.png"/><Relationship Id="rId3" Type="http://schemas.openxmlformats.org/officeDocument/2006/relationships/slideLayout" Target="../slideLayouts/slideLayout13.xml"/><Relationship Id="rId4" Type="http://schemas.openxmlformats.org/officeDocument/2006/relationships/notesSlide" Target="../notesSlides/notesSlide57.xml"/>
</Relationships>
</file>

<file path=ppt/slides/_rels/slide58.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jpeg"/><Relationship Id="rId3" Type="http://schemas.openxmlformats.org/officeDocument/2006/relationships/slideLayout" Target="../slideLayouts/slideLayout13.xml"/><Relationship Id="rId4" Type="http://schemas.openxmlformats.org/officeDocument/2006/relationships/notesSlide" Target="../notesSlides/notesSlide58.xml"/>
</Relationships>
</file>

<file path=ppt/slides/_rels/slide59.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image" Target="../media/image97.png"/><Relationship Id="rId3" Type="http://schemas.openxmlformats.org/officeDocument/2006/relationships/slideLayout" Target="../slideLayouts/slideLayout13.xml"/><Relationship Id="rId4" Type="http://schemas.openxmlformats.org/officeDocument/2006/relationships/notesSlide" Target="../notesSlides/notesSlide59.xml"/>
</Relationships>
</file>

<file path=ppt/slides/_rels/slide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3.xml"/><Relationship Id="rId3" Type="http://schemas.openxmlformats.org/officeDocument/2006/relationships/notesSlide" Target="../notesSlides/notesSlide6.xml"/>
</Relationships>
</file>

<file path=ppt/slides/_rels/slide60.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image" Target="../media/image99.jpeg"/><Relationship Id="rId3" Type="http://schemas.openxmlformats.org/officeDocument/2006/relationships/slideLayout" Target="../slideLayouts/slideLayout13.xml"/><Relationship Id="rId4" Type="http://schemas.openxmlformats.org/officeDocument/2006/relationships/notesSlide" Target="../notesSlides/notesSlide60.xml"/>
</Relationships>
</file>

<file path=ppt/slides/_rels/slide61.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image" Target="../media/image101.png"/><Relationship Id="rId3" Type="http://schemas.openxmlformats.org/officeDocument/2006/relationships/slideLayout" Target="../slideLayouts/slideLayout13.xml"/><Relationship Id="rId4" Type="http://schemas.openxmlformats.org/officeDocument/2006/relationships/notesSlide" Target="../notesSlides/notesSlide61.xml"/>
</Relationships>
</file>

<file path=ppt/slides/_rels/slide62.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image" Target="../media/image103.png"/><Relationship Id="rId3" Type="http://schemas.openxmlformats.org/officeDocument/2006/relationships/slideLayout" Target="../slideLayouts/slideLayout13.xml"/><Relationship Id="rId4" Type="http://schemas.openxmlformats.org/officeDocument/2006/relationships/notesSlide" Target="../notesSlides/notesSlide62.xml"/>
</Relationships>
</file>

<file path=ppt/slides/_rels/slide63.xml.rels><?xml version="1.0" encoding="UTF-8"?>
<Relationships xmlns="http://schemas.openxmlformats.org/package/2006/relationships"><Relationship Id="rId1" Type="http://schemas.openxmlformats.org/officeDocument/2006/relationships/image" Target="../media/image104.png"/><Relationship Id="rId2" Type="http://schemas.openxmlformats.org/officeDocument/2006/relationships/image" Target="../media/image105.jpeg"/><Relationship Id="rId3" Type="http://schemas.openxmlformats.org/officeDocument/2006/relationships/slideLayout" Target="../slideLayouts/slideLayout13.xml"/><Relationship Id="rId4" Type="http://schemas.openxmlformats.org/officeDocument/2006/relationships/notesSlide" Target="../notesSlides/notesSlide63.xml"/>
</Relationships>
</file>

<file path=ppt/slides/_rels/slide64.xml.rels><?xml version="1.0" encoding="UTF-8"?>
<Relationships xmlns="http://schemas.openxmlformats.org/package/2006/relationships"><Relationship Id="rId1" Type="http://schemas.openxmlformats.org/officeDocument/2006/relationships/image" Target="../media/image106.png"/><Relationship Id="rId2" Type="http://schemas.openxmlformats.org/officeDocument/2006/relationships/image" Target="../media/image107.png"/><Relationship Id="rId3" Type="http://schemas.openxmlformats.org/officeDocument/2006/relationships/slideLayout" Target="../slideLayouts/slideLayout13.xml"/><Relationship Id="rId4" Type="http://schemas.openxmlformats.org/officeDocument/2006/relationships/notesSlide" Target="../notesSlides/notesSlide64.xml"/>
</Relationships>
</file>

<file path=ppt/slides/_rels/slide65.xml.rels><?xml version="1.0" encoding="UTF-8"?>
<Relationships xmlns="http://schemas.openxmlformats.org/package/2006/relationships"><Relationship Id="rId1" Type="http://schemas.openxmlformats.org/officeDocument/2006/relationships/image" Target="../media/image108.png"/><Relationship Id="rId2" Type="http://schemas.openxmlformats.org/officeDocument/2006/relationships/image" Target="../media/image109.jpeg"/><Relationship Id="rId3" Type="http://schemas.openxmlformats.org/officeDocument/2006/relationships/slideLayout" Target="../slideLayouts/slideLayout25.xml"/><Relationship Id="rId4" Type="http://schemas.openxmlformats.org/officeDocument/2006/relationships/notesSlide" Target="../notesSlides/notesSlide65.xml"/>
</Relationships>
</file>

<file path=ppt/slides/_rels/slide66.xml.rels><?xml version="1.0" encoding="UTF-8"?>
<Relationships xmlns="http://schemas.openxmlformats.org/package/2006/relationships"><Relationship Id="rId1" Type="http://schemas.openxmlformats.org/officeDocument/2006/relationships/image" Target="../media/image110.png"/><Relationship Id="rId2" Type="http://schemas.openxmlformats.org/officeDocument/2006/relationships/slideLayout" Target="../slideLayouts/slideLayout37.xml"/><Relationship Id="rId3" Type="http://schemas.openxmlformats.org/officeDocument/2006/relationships/notesSlide" Target="../notesSlides/notesSlide66.xml"/>
</Relationships>
</file>

<file path=ppt/slides/_rels/slide67.xml.rels><?xml version="1.0" encoding="UTF-8"?>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37.xml"/><Relationship Id="rId3" Type="http://schemas.openxmlformats.org/officeDocument/2006/relationships/notesSlide" Target="../notesSlides/notesSlide67.xml"/>
</Relationships>
</file>

<file path=ppt/slides/_rels/slide68.xml.rels><?xml version="1.0" encoding="UTF-8"?>
<Relationships xmlns="http://schemas.openxmlformats.org/package/2006/relationships"><Relationship Id="rId1" Type="http://schemas.openxmlformats.org/officeDocument/2006/relationships/image" Target="../media/image112.png"/><Relationship Id="rId2" Type="http://schemas.openxmlformats.org/officeDocument/2006/relationships/slideLayout" Target="../slideLayouts/slideLayout37.xml"/><Relationship Id="rId3" Type="http://schemas.openxmlformats.org/officeDocument/2006/relationships/notesSlide" Target="../notesSlides/notesSlide68.xml"/>
</Relationships>
</file>

<file path=ppt/slides/_rels/slide69.xml.rels><?xml version="1.0" encoding="UTF-8"?>
<Relationships xmlns="http://schemas.openxmlformats.org/package/2006/relationships"><Relationship Id="rId1" Type="http://schemas.openxmlformats.org/officeDocument/2006/relationships/image" Target="../media/image113.png"/><Relationship Id="rId2" Type="http://schemas.openxmlformats.org/officeDocument/2006/relationships/slideLayout" Target="../slideLayouts/slideLayout37.xml"/><Relationship Id="rId3" Type="http://schemas.openxmlformats.org/officeDocument/2006/relationships/notesSlide" Target="../notesSlides/notesSlide69.xml"/>
</Relationships>
</file>

<file path=ppt/slides/_rels/slide7.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Relationship Id="rId3" Type="http://schemas.openxmlformats.org/officeDocument/2006/relationships/notesSlide" Target="../notesSlides/notesSlide7.xml"/>
</Relationships>
</file>

<file path=ppt/slides/_rels/slide70.xml.rels><?xml version="1.0" encoding="UTF-8"?>
<Relationships xmlns="http://schemas.openxmlformats.org/package/2006/relationships"><Relationship Id="rId1" Type="http://schemas.openxmlformats.org/officeDocument/2006/relationships/image" Target="../media/image114.png"/><Relationship Id="rId2" Type="http://schemas.openxmlformats.org/officeDocument/2006/relationships/slideLayout" Target="../slideLayouts/slideLayout37.xml"/><Relationship Id="rId3" Type="http://schemas.openxmlformats.org/officeDocument/2006/relationships/notesSlide" Target="../notesSlides/notesSlide70.xml"/>
</Relationships>
</file>

<file path=ppt/slides/_rels/slide71.xml.rels><?xml version="1.0" encoding="UTF-8"?>
<Relationships xmlns="http://schemas.openxmlformats.org/package/2006/relationships"><Relationship Id="rId1" Type="http://schemas.openxmlformats.org/officeDocument/2006/relationships/image" Target="../media/image115.png"/><Relationship Id="rId2" Type="http://schemas.openxmlformats.org/officeDocument/2006/relationships/slideLayout" Target="../slideLayouts/slideLayout13.xml"/><Relationship Id="rId3" Type="http://schemas.openxmlformats.org/officeDocument/2006/relationships/notesSlide" Target="../notesSlides/notesSlide71.xml"/>
</Relationships>
</file>

<file path=ppt/slides/_rels/slide72.xml.rels><?xml version="1.0" encoding="UTF-8"?>
<Relationships xmlns="http://schemas.openxmlformats.org/package/2006/relationships"><Relationship Id="rId1" Type="http://schemas.openxmlformats.org/officeDocument/2006/relationships/image" Target="../media/image116.png"/><Relationship Id="rId2" Type="http://schemas.openxmlformats.org/officeDocument/2006/relationships/image" Target="../media/image117.png"/><Relationship Id="rId3" Type="http://schemas.openxmlformats.org/officeDocument/2006/relationships/slideLayout" Target="../slideLayouts/slideLayout2.xml"/>
</Relationships>
</file>

<file path=ppt/slides/_rels/slide8.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3.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3.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0" name="CustomShape 1"/>
          <p:cNvSpPr/>
          <p:nvPr/>
        </p:nvSpPr>
        <p:spPr>
          <a:xfrm>
            <a:off x="0" y="0"/>
            <a:ext cx="9143640" cy="360"/>
          </a:xfrm>
          <a:prstGeom prst="rect">
            <a:avLst/>
          </a:prstGeom>
          <a:noFill/>
          <a:ln>
            <a:noFill/>
          </a:ln>
        </p:spPr>
        <p:style>
          <a:lnRef idx="0"/>
          <a:fillRef idx="0"/>
          <a:effectRef idx="0"/>
          <a:fontRef idx="minor"/>
        </p:style>
      </p:sp>
      <p:sp>
        <p:nvSpPr>
          <p:cNvPr id="17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172" name="Picture 4" descr=""/>
          <p:cNvPicPr/>
          <p:nvPr/>
        </p:nvPicPr>
        <p:blipFill>
          <a:blip r:embed="rId1"/>
          <a:stretch/>
        </p:blipFill>
        <p:spPr>
          <a:xfrm>
            <a:off x="-9360" y="-22320"/>
            <a:ext cx="1321920" cy="1079280"/>
          </a:xfrm>
          <a:prstGeom prst="rect">
            <a:avLst/>
          </a:prstGeom>
          <a:ln>
            <a:noFill/>
          </a:ln>
        </p:spPr>
      </p:pic>
      <p:sp>
        <p:nvSpPr>
          <p:cNvPr id="173" name="CustomShape 3"/>
          <p:cNvSpPr/>
          <p:nvPr/>
        </p:nvSpPr>
        <p:spPr>
          <a:xfrm>
            <a:off x="1258920" y="-33480"/>
            <a:ext cx="4105080" cy="10645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3200" spc="-1" strike="noStrike">
                <a:solidFill>
                  <a:srgbClr val="ffffff"/>
                </a:solidFill>
                <a:latin typeface="Arial Narrow"/>
                <a:ea typeface="MS PGothic"/>
              </a:rPr>
              <a:t>GLACY+ </a:t>
            </a:r>
            <a:endParaRPr b="0" lang="en-GB" sz="3200" spc="-1" strike="noStrike">
              <a:latin typeface="Arial"/>
            </a:endParaRPr>
          </a:p>
          <a:p>
            <a:pPr>
              <a:lnSpc>
                <a:spcPct val="100000"/>
              </a:lnSpc>
            </a:pPr>
            <a:r>
              <a:rPr b="1" lang="en-GB" sz="1600" spc="-1" strike="noStrike">
                <a:solidFill>
                  <a:srgbClr val="ffffff"/>
                </a:solidFill>
                <a:latin typeface="Arial Narrow"/>
                <a:ea typeface="MS PGothic"/>
              </a:rPr>
              <a:t>Global Action on Cybercrime Extended</a:t>
            </a:r>
            <a:endParaRPr b="0" lang="en-GB" sz="1600" spc="-1" strike="noStrike">
              <a:latin typeface="Arial"/>
            </a:endParaRPr>
          </a:p>
          <a:p>
            <a:pPr>
              <a:lnSpc>
                <a:spcPct val="100000"/>
              </a:lnSpc>
            </a:pPr>
            <a:r>
              <a:rPr b="1" lang="en-GB" sz="1600" spc="-1" strike="noStrike">
                <a:solidFill>
                  <a:srgbClr val="ffffff"/>
                </a:solidFill>
                <a:latin typeface="Arial Narrow"/>
                <a:ea typeface="MS PGothic"/>
              </a:rPr>
              <a:t>Action globale sur la cybercriminalité elargie</a:t>
            </a:r>
            <a:endParaRPr b="0" lang="en-GB" sz="1600" spc="-1" strike="noStrike">
              <a:latin typeface="Arial"/>
            </a:endParaRPr>
          </a:p>
        </p:txBody>
      </p:sp>
      <p:pic>
        <p:nvPicPr>
          <p:cNvPr id="174" name="Picture 8" descr=""/>
          <p:cNvPicPr/>
          <p:nvPr/>
        </p:nvPicPr>
        <p:blipFill>
          <a:blip r:embed="rId2"/>
          <a:stretch/>
        </p:blipFill>
        <p:spPr>
          <a:xfrm>
            <a:off x="4876920" y="189000"/>
            <a:ext cx="4087440" cy="711000"/>
          </a:xfrm>
          <a:prstGeom prst="rect">
            <a:avLst/>
          </a:prstGeom>
          <a:ln>
            <a:noFill/>
          </a:ln>
        </p:spPr>
      </p:pic>
      <p:sp>
        <p:nvSpPr>
          <p:cNvPr id="175" name="CustomShape 4"/>
          <p:cNvSpPr/>
          <p:nvPr/>
        </p:nvSpPr>
        <p:spPr>
          <a:xfrm>
            <a:off x="-34920" y="6588000"/>
            <a:ext cx="9214920" cy="29664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76" name="CustomShape 5"/>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 </a:t>
            </a:r>
            <a:fld id="{3C6C0E85-0ABB-4248-A0C5-D1B6C2C3149F}" type="slidenum">
              <a:rPr b="1" lang="en-GB" sz="1200" spc="-1" strike="noStrike">
                <a:solidFill>
                  <a:srgbClr val="ffffff"/>
                </a:solidFill>
                <a:latin typeface="Verdana"/>
                <a:ea typeface="MS PGothic"/>
              </a:rPr>
              <a:t>&lt;number&gt;</a:t>
            </a:fld>
            <a:r>
              <a:rPr b="1" lang="en-GB" sz="1200" spc="-1" strike="noStrike">
                <a:solidFill>
                  <a:srgbClr val="ffffff"/>
                </a:solidFill>
                <a:latin typeface="Verdana"/>
                <a:ea typeface="MS PGothic"/>
              </a:rPr>
              <a:t> -</a:t>
            </a:r>
            <a:endParaRPr b="0" lang="en-GB" sz="1200" spc="-1" strike="noStrike">
              <a:latin typeface="Arial"/>
            </a:endParaRPr>
          </a:p>
        </p:txBody>
      </p:sp>
      <p:sp>
        <p:nvSpPr>
          <p:cNvPr id="177" name="CustomShape 6"/>
          <p:cNvSpPr/>
          <p:nvPr/>
        </p:nvSpPr>
        <p:spPr>
          <a:xfrm>
            <a:off x="290520" y="2352600"/>
            <a:ext cx="8598960" cy="38962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600" spc="-1" strike="noStrike">
                <a:solidFill>
                  <a:srgbClr val="000000"/>
                </a:solidFill>
                <a:latin typeface="Verdana"/>
                <a:ea typeface="MS PGothic"/>
              </a:rPr>
              <a:t>La Convention de Budapest</a:t>
            </a:r>
            <a:endParaRPr b="0" lang="en-GB" sz="3600" spc="-1" strike="noStrike">
              <a:latin typeface="Arial"/>
            </a:endParaRPr>
          </a:p>
          <a:p>
            <a:pPr algn="ctr">
              <a:lnSpc>
                <a:spcPct val="100000"/>
              </a:lnSpc>
            </a:pPr>
            <a:r>
              <a:rPr b="1" lang="en-GB" sz="3600" spc="-1" strike="noStrike">
                <a:solidFill>
                  <a:srgbClr val="000000"/>
                </a:solidFill>
                <a:latin typeface="Verdana"/>
                <a:ea typeface="MS PGothic"/>
              </a:rPr>
              <a:t>Un aperçu</a:t>
            </a: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r>
              <a:rPr b="1" lang="en-GB" sz="1800" spc="-1" strike="noStrike">
                <a:solidFill>
                  <a:srgbClr val="000000"/>
                </a:solidFill>
                <a:latin typeface="Verdana"/>
                <a:ea typeface="MS PGothic"/>
              </a:rPr>
              <a:t>Xxxxx XXXXXXXX</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0" i="1" lang="en-GB" sz="1400" spc="-1" strike="noStrike">
                <a:solidFill>
                  <a:srgbClr val="000000"/>
                </a:solidFill>
                <a:latin typeface="Verdana"/>
                <a:ea typeface="MS PGothic"/>
              </a:rPr>
              <a:t>Conseil de Europe</a:t>
            </a:r>
            <a:endParaRPr b="0" lang="en-GB" sz="1400" spc="-1" strike="noStrike">
              <a:latin typeface="Arial"/>
            </a:endParaRPr>
          </a:p>
          <a:p>
            <a:pPr algn="ctr">
              <a:lnSpc>
                <a:spcPct val="100000"/>
              </a:lnSpc>
            </a:pPr>
            <a:endParaRPr b="0" lang="en-GB" sz="1400" spc="-1" strike="noStrike">
              <a:latin typeface="Arial"/>
            </a:endParaRPr>
          </a:p>
          <a:p>
            <a:pPr algn="ctr">
              <a:lnSpc>
                <a:spcPct val="100000"/>
              </a:lnSpc>
            </a:pPr>
            <a:r>
              <a:rPr b="1" lang="en-GB" sz="1200" spc="-1" strike="noStrike">
                <a:solidFill>
                  <a:srgbClr val="2f618f"/>
                </a:solidFill>
                <a:latin typeface="Verdana"/>
                <a:ea typeface="MS PGothic"/>
              </a:rPr>
              <a:t>email</a:t>
            </a: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r>
              <a:rPr b="1" lang="en-GB" sz="1600" spc="-1" strike="noStrike">
                <a:solidFill>
                  <a:srgbClr val="000000"/>
                </a:solidFill>
                <a:latin typeface="Verdana"/>
                <a:ea typeface="MS PGothic"/>
              </a:rPr>
              <a:t>DD Mois AAAA</a:t>
            </a:r>
            <a:endParaRPr b="0" lang="en-GB" sz="1600" spc="-1" strike="noStrike">
              <a:latin typeface="Arial"/>
            </a:endParaRPr>
          </a:p>
        </p:txBody>
      </p:sp>
      <p:sp>
        <p:nvSpPr>
          <p:cNvPr id="178" name="CustomShape 7"/>
          <p:cNvSpPr/>
          <p:nvPr/>
        </p:nvSpPr>
        <p:spPr>
          <a:xfrm>
            <a:off x="365040" y="1177560"/>
            <a:ext cx="8598960" cy="516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400" spc="-1" strike="noStrike">
                <a:solidFill>
                  <a:srgbClr val="000000"/>
                </a:solidFill>
                <a:latin typeface="Verdana"/>
                <a:ea typeface="MS PGothic"/>
              </a:rPr>
              <a:t>Cours introductif de formation judiciaire sur la cybercriminalité et les preuves électroniques</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5"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56"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57"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L'approche du Conseil de l'Europe</a:t>
            </a:r>
            <a:endParaRPr b="0" lang="en-GB" sz="2700" spc="-1" strike="noStrike">
              <a:latin typeface="Arial"/>
            </a:endParaRPr>
          </a:p>
        </p:txBody>
      </p:sp>
      <p:pic>
        <p:nvPicPr>
          <p:cNvPr id="258" name="Picture 4" descr=""/>
          <p:cNvPicPr/>
          <p:nvPr/>
        </p:nvPicPr>
        <p:blipFill>
          <a:blip r:embed="rId1"/>
          <a:stretch/>
        </p:blipFill>
        <p:spPr>
          <a:xfrm>
            <a:off x="0" y="-27000"/>
            <a:ext cx="1177560" cy="1079280"/>
          </a:xfrm>
          <a:prstGeom prst="rect">
            <a:avLst/>
          </a:prstGeom>
          <a:ln>
            <a:noFill/>
          </a:ln>
        </p:spPr>
      </p:pic>
      <p:sp>
        <p:nvSpPr>
          <p:cNvPr id="259" name="CustomShape 4"/>
          <p:cNvSpPr/>
          <p:nvPr/>
        </p:nvSpPr>
        <p:spPr>
          <a:xfrm>
            <a:off x="2484360" y="2017800"/>
            <a:ext cx="3947760" cy="3095280"/>
          </a:xfrm>
          <a:prstGeom prst="triangle">
            <a:avLst>
              <a:gd name="adj" fmla="val 50000"/>
            </a:avLst>
          </a:prstGeom>
          <a:solidFill>
            <a:srgbClr val="2f618f"/>
          </a:solidFill>
          <a:ln>
            <a:solidFill>
              <a:srgbClr val="2f618f"/>
            </a:solidFill>
            <a:round/>
          </a:ln>
        </p:spPr>
        <p:style>
          <a:lnRef idx="2">
            <a:schemeClr val="accent1">
              <a:shade val="50000"/>
            </a:schemeClr>
          </a:lnRef>
          <a:fillRef idx="1">
            <a:schemeClr val="accent1"/>
          </a:fillRef>
          <a:effectRef idx="0">
            <a:schemeClr val="accent1"/>
          </a:effectRef>
          <a:fontRef idx="minor"/>
        </p:style>
      </p:sp>
      <p:sp>
        <p:nvSpPr>
          <p:cNvPr id="260" name="CustomShape 5"/>
          <p:cNvSpPr/>
          <p:nvPr/>
        </p:nvSpPr>
        <p:spPr>
          <a:xfrm>
            <a:off x="3317760" y="3544920"/>
            <a:ext cx="2261880" cy="11876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800" spc="-1" strike="noStrike">
                <a:solidFill>
                  <a:srgbClr val="ffffff"/>
                </a:solidFill>
                <a:latin typeface="Arial"/>
                <a:ea typeface="MS PGothic"/>
              </a:rPr>
              <a:t>"Vous protéger et protéger vos droits dans le cyberespace"</a:t>
            </a:r>
            <a:endParaRPr b="0" lang="en-GB" sz="1800" spc="-1" strike="noStrike">
              <a:latin typeface="Arial"/>
            </a:endParaRPr>
          </a:p>
        </p:txBody>
      </p:sp>
      <p:sp>
        <p:nvSpPr>
          <p:cNvPr id="261" name="CustomShape 6"/>
          <p:cNvSpPr/>
          <p:nvPr/>
        </p:nvSpPr>
        <p:spPr>
          <a:xfrm>
            <a:off x="1547640" y="1144440"/>
            <a:ext cx="5832000" cy="639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800" spc="-1" strike="noStrike">
                <a:solidFill>
                  <a:srgbClr val="000000"/>
                </a:solidFill>
                <a:latin typeface="Arial"/>
                <a:ea typeface="MS PGothic"/>
              </a:rPr>
              <a:t>1 1 Normes communes : Convention de Budapest sur la cybercriminalité et normes connexes</a:t>
            </a:r>
            <a:endParaRPr b="0" lang="en-GB" sz="1800" spc="-1" strike="noStrike">
              <a:latin typeface="Arial"/>
            </a:endParaRPr>
          </a:p>
        </p:txBody>
      </p:sp>
      <p:sp>
        <p:nvSpPr>
          <p:cNvPr id="262" name="CustomShape 7"/>
          <p:cNvSpPr/>
          <p:nvPr/>
        </p:nvSpPr>
        <p:spPr>
          <a:xfrm>
            <a:off x="108000" y="4185000"/>
            <a:ext cx="2304720" cy="17362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800" spc="-1" strike="noStrike">
                <a:solidFill>
                  <a:srgbClr val="000000"/>
                </a:solidFill>
                <a:latin typeface="Arial"/>
                <a:ea typeface="MS PGothic"/>
              </a:rPr>
              <a:t>2 Suivi et évaluations :</a:t>
            </a:r>
            <a:endParaRPr b="0" lang="en-GB" sz="1800" spc="-1" strike="noStrike">
              <a:latin typeface="Arial"/>
            </a:endParaRPr>
          </a:p>
          <a:p>
            <a:pPr>
              <a:lnSpc>
                <a:spcPct val="100000"/>
              </a:lnSpc>
            </a:pPr>
            <a:r>
              <a:rPr b="1" lang="en-GB" sz="1800" spc="-1" strike="noStrike">
                <a:solidFill>
                  <a:srgbClr val="000000"/>
                </a:solidFill>
                <a:latin typeface="Arial"/>
                <a:ea typeface="MS PGothic"/>
              </a:rPr>
              <a:t>Comité de la Convention sur la cybercriminalité (T-CY)</a:t>
            </a:r>
            <a:endParaRPr b="0" lang="en-GB" sz="1800" spc="-1" strike="noStrike">
              <a:latin typeface="Arial"/>
            </a:endParaRPr>
          </a:p>
        </p:txBody>
      </p:sp>
      <p:sp>
        <p:nvSpPr>
          <p:cNvPr id="263" name="CustomShape 8"/>
          <p:cNvSpPr/>
          <p:nvPr/>
        </p:nvSpPr>
        <p:spPr>
          <a:xfrm flipH="1">
            <a:off x="2268360" y="2076480"/>
            <a:ext cx="1871280" cy="2892240"/>
          </a:xfrm>
          <a:custGeom>
            <a:avLst/>
            <a:gdLst/>
            <a:ahLst/>
            <a:rect l="l" t="t" r="r" b="b"/>
            <a:pathLst>
              <a:path w="21600" h="21600">
                <a:moveTo>
                  <a:pt x="0" y="0"/>
                </a:moveTo>
                <a:lnTo>
                  <a:pt x="21600" y="21600"/>
                </a:lnTo>
              </a:path>
            </a:pathLst>
          </a:custGeom>
          <a:noFill/>
          <a:ln w="76320">
            <a:solidFill>
              <a:schemeClr val="tx1">
                <a:lumMod val="50000"/>
                <a:lumOff val="50000"/>
              </a:schemeClr>
            </a:solidFill>
            <a:round/>
            <a:headEnd len="med" type="triangle" w="med"/>
            <a:tailEnd len="med" type="triangle" w="med"/>
          </a:ln>
        </p:spPr>
        <p:style>
          <a:lnRef idx="1">
            <a:schemeClr val="accent1"/>
          </a:lnRef>
          <a:fillRef idx="0">
            <a:schemeClr val="accent1"/>
          </a:fillRef>
          <a:effectRef idx="0">
            <a:schemeClr val="accent1"/>
          </a:effectRef>
          <a:fontRef idx="minor"/>
        </p:style>
      </p:sp>
      <p:sp>
        <p:nvSpPr>
          <p:cNvPr id="264" name="CustomShape 9"/>
          <p:cNvSpPr/>
          <p:nvPr/>
        </p:nvSpPr>
        <p:spPr>
          <a:xfrm flipH="1">
            <a:off x="2770920" y="5388120"/>
            <a:ext cx="3384360" cy="360"/>
          </a:xfrm>
          <a:custGeom>
            <a:avLst/>
            <a:gdLst/>
            <a:ahLst/>
            <a:rect l="l" t="t" r="r" b="b"/>
            <a:pathLst>
              <a:path w="21600" h="21600">
                <a:moveTo>
                  <a:pt x="0" y="0"/>
                </a:moveTo>
                <a:lnTo>
                  <a:pt x="21600" y="21600"/>
                </a:lnTo>
              </a:path>
            </a:pathLst>
          </a:custGeom>
          <a:noFill/>
          <a:ln w="76320">
            <a:solidFill>
              <a:schemeClr val="tx1">
                <a:lumMod val="50000"/>
                <a:lumOff val="50000"/>
              </a:schemeClr>
            </a:solidFill>
            <a:round/>
            <a:headEnd len="med" type="triangle" w="med"/>
            <a:tailEnd len="med" type="triangle" w="med"/>
          </a:ln>
        </p:spPr>
        <p:style>
          <a:lnRef idx="1">
            <a:schemeClr val="accent1"/>
          </a:lnRef>
          <a:fillRef idx="0">
            <a:schemeClr val="accent1"/>
          </a:fillRef>
          <a:effectRef idx="0">
            <a:schemeClr val="accent1"/>
          </a:effectRef>
          <a:fontRef idx="minor"/>
        </p:style>
      </p:sp>
      <p:sp>
        <p:nvSpPr>
          <p:cNvPr id="265" name="CustomShape 10"/>
          <p:cNvSpPr/>
          <p:nvPr/>
        </p:nvSpPr>
        <p:spPr>
          <a:xfrm>
            <a:off x="4799160" y="2068560"/>
            <a:ext cx="1860120" cy="2892240"/>
          </a:xfrm>
          <a:custGeom>
            <a:avLst/>
            <a:gdLst/>
            <a:ahLst/>
            <a:rect l="l" t="t" r="r" b="b"/>
            <a:pathLst>
              <a:path w="21600" h="21600">
                <a:moveTo>
                  <a:pt x="0" y="0"/>
                </a:moveTo>
                <a:lnTo>
                  <a:pt x="21600" y="21600"/>
                </a:lnTo>
              </a:path>
            </a:pathLst>
          </a:custGeom>
          <a:noFill/>
          <a:ln w="76320">
            <a:solidFill>
              <a:schemeClr val="tx1">
                <a:lumMod val="50000"/>
                <a:lumOff val="50000"/>
              </a:schemeClr>
            </a:solidFill>
            <a:round/>
            <a:headEnd len="med" type="triangle" w="med"/>
            <a:tailEnd len="med" type="triangle" w="med"/>
          </a:ln>
        </p:spPr>
        <p:style>
          <a:lnRef idx="1">
            <a:schemeClr val="accent1"/>
          </a:lnRef>
          <a:fillRef idx="0">
            <a:schemeClr val="accent1"/>
          </a:fillRef>
          <a:effectRef idx="0">
            <a:schemeClr val="accent1"/>
          </a:effectRef>
          <a:fontRef idx="minor"/>
        </p:style>
      </p:sp>
      <p:sp>
        <p:nvSpPr>
          <p:cNvPr id="266" name="CustomShape 11"/>
          <p:cNvSpPr/>
          <p:nvPr/>
        </p:nvSpPr>
        <p:spPr>
          <a:xfrm>
            <a:off x="6227640" y="5119560"/>
            <a:ext cx="2952360" cy="1461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800" spc="-1" strike="noStrike">
                <a:solidFill>
                  <a:srgbClr val="000000"/>
                </a:solidFill>
                <a:latin typeface="Arial"/>
                <a:ea typeface="MS PGothic"/>
              </a:rPr>
              <a:t>3 Renforcement des capacités :</a:t>
            </a:r>
            <a:endParaRPr b="0" lang="en-GB" sz="1800" spc="-1" strike="noStrike">
              <a:latin typeface="Arial"/>
            </a:endParaRPr>
          </a:p>
          <a:p>
            <a:pPr>
              <a:lnSpc>
                <a:spcPct val="100000"/>
              </a:lnSpc>
            </a:pPr>
            <a:r>
              <a:rPr b="1" lang="en-GB" sz="1800" spc="-1" strike="noStrike">
                <a:solidFill>
                  <a:srgbClr val="000000"/>
                </a:solidFill>
                <a:latin typeface="Arial"/>
                <a:ea typeface="MS PGothic"/>
              </a:rPr>
              <a:t>C-PROC</a:t>
            </a:r>
            <a:r>
              <a:rPr b="1" lang="en-GB" sz="1800" spc="-1" strike="noStrike">
                <a:solidFill>
                  <a:srgbClr val="000000"/>
                </a:solidFill>
                <a:latin typeface="Wingdings 3"/>
                <a:ea typeface="MS PGothic"/>
              </a:rPr>
              <a:t></a:t>
            </a:r>
            <a:endParaRPr b="0" lang="en-GB" sz="1800" spc="-1" strike="noStrike">
              <a:latin typeface="Arial"/>
            </a:endParaRPr>
          </a:p>
          <a:p>
            <a:pPr>
              <a:lnSpc>
                <a:spcPct val="100000"/>
              </a:lnSpc>
            </a:pPr>
            <a:r>
              <a:rPr b="1" lang="en-GB" sz="1800" spc="-1" strike="noStrike">
                <a:solidFill>
                  <a:srgbClr val="000000"/>
                </a:solidFill>
                <a:latin typeface="Arial"/>
                <a:ea typeface="MS PGothic"/>
              </a:rPr>
              <a:t>Programmes de coopération technique</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68"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69" name="CustomShape 3"/>
          <p:cNvSpPr/>
          <p:nvPr/>
        </p:nvSpPr>
        <p:spPr>
          <a:xfrm>
            <a:off x="1482120" y="38160"/>
            <a:ext cx="7632360" cy="7002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000" spc="-1" strike="noStrike">
                <a:solidFill>
                  <a:srgbClr val="ffffff"/>
                </a:solidFill>
                <a:latin typeface="Arial"/>
                <a:ea typeface="MS PGothic"/>
              </a:rPr>
              <a:t>Bureau du programme de lutte contre la cybercriminalité du </a:t>
            </a:r>
            <a:endParaRPr b="0" lang="en-GB" sz="2000" spc="-1" strike="noStrike">
              <a:latin typeface="Arial"/>
            </a:endParaRPr>
          </a:p>
          <a:p>
            <a:pPr algn="r">
              <a:lnSpc>
                <a:spcPct val="100000"/>
              </a:lnSpc>
            </a:pPr>
            <a:r>
              <a:rPr b="1" lang="en-GB" sz="2000" spc="-1" strike="noStrike">
                <a:solidFill>
                  <a:srgbClr val="ffffff"/>
                </a:solidFill>
                <a:latin typeface="Arial"/>
                <a:ea typeface="MS PGothic"/>
              </a:rPr>
              <a:t>Conseil de l'Europe à Bucarest (C-PROC)</a:t>
            </a:r>
            <a:endParaRPr b="0" lang="en-GB" sz="2000" spc="-1" strike="noStrike">
              <a:latin typeface="Arial"/>
            </a:endParaRPr>
          </a:p>
        </p:txBody>
      </p:sp>
      <p:pic>
        <p:nvPicPr>
          <p:cNvPr id="270" name="Picture 4" descr=""/>
          <p:cNvPicPr/>
          <p:nvPr/>
        </p:nvPicPr>
        <p:blipFill>
          <a:blip r:embed="rId1"/>
          <a:stretch/>
        </p:blipFill>
        <p:spPr>
          <a:xfrm>
            <a:off x="0" y="-27000"/>
            <a:ext cx="1177560" cy="1079280"/>
          </a:xfrm>
          <a:prstGeom prst="rect">
            <a:avLst/>
          </a:prstGeom>
          <a:ln>
            <a:noFill/>
          </a:ln>
        </p:spPr>
      </p:pic>
      <p:sp>
        <p:nvSpPr>
          <p:cNvPr id="271" name="CustomShape 4"/>
          <p:cNvSpPr/>
          <p:nvPr/>
        </p:nvSpPr>
        <p:spPr>
          <a:xfrm>
            <a:off x="250920" y="1874880"/>
            <a:ext cx="8719920" cy="2833920"/>
          </a:xfrm>
          <a:prstGeom prst="rect">
            <a:avLst/>
          </a:prstGeom>
          <a:noFill/>
          <a:ln w="9360">
            <a:solidFill>
              <a:srgbClr val="2f618f"/>
            </a:solidFill>
            <a:miter/>
          </a:ln>
        </p:spPr>
        <p:style>
          <a:lnRef idx="0"/>
          <a:fillRef idx="0"/>
          <a:effectRef idx="0"/>
          <a:fontRef idx="minor"/>
        </p:style>
        <p:txBody>
          <a:bodyPr lIns="90000" rIns="90000" tIns="45000" bIns="45000">
            <a:spAutoFit/>
          </a:bodyPr>
          <a:p>
            <a:pPr marL="343080" indent="-342720">
              <a:lnSpc>
                <a:spcPct val="100000"/>
              </a:lnSpc>
              <a:spcAft>
                <a:spcPts val="1199"/>
              </a:spcAft>
              <a:buClr>
                <a:srgbClr val="000000"/>
              </a:buClr>
              <a:buFont typeface="Wingdings" charset="2"/>
              <a:buChar char=""/>
            </a:pPr>
            <a:r>
              <a:rPr b="1" lang="en-GB" sz="2000" spc="-1" strike="noStrike">
                <a:solidFill>
                  <a:srgbClr val="000000"/>
                </a:solidFill>
                <a:latin typeface="Arial"/>
                <a:ea typeface="MS PGothic"/>
              </a:rPr>
              <a:t>Décision du Comité des Ministres d'octobre 2013</a:t>
            </a:r>
            <a:endParaRPr b="0" lang="en-GB" sz="2000" spc="-1" strike="noStrike">
              <a:latin typeface="Arial"/>
            </a:endParaRPr>
          </a:p>
          <a:p>
            <a:pPr marL="343080" indent="-342720">
              <a:lnSpc>
                <a:spcPct val="100000"/>
              </a:lnSpc>
              <a:spcAft>
                <a:spcPts val="1199"/>
              </a:spcAft>
              <a:buClr>
                <a:srgbClr val="000000"/>
              </a:buClr>
              <a:buFont typeface="Wingdings" charset="2"/>
              <a:buChar char=""/>
            </a:pPr>
            <a:r>
              <a:rPr b="1" lang="en-GB" sz="2000" spc="-1" strike="noStrike">
                <a:solidFill>
                  <a:srgbClr val="000000"/>
                </a:solidFill>
                <a:latin typeface="Arial"/>
                <a:ea typeface="MS PGothic"/>
              </a:rPr>
              <a:t>Opérationnel à partir d'avril 2014</a:t>
            </a:r>
            <a:endParaRPr b="0" lang="en-GB" sz="2000" spc="-1" strike="noStrike">
              <a:latin typeface="Arial"/>
            </a:endParaRPr>
          </a:p>
          <a:p>
            <a:pPr marL="343080" indent="-342720">
              <a:lnSpc>
                <a:spcPct val="100000"/>
              </a:lnSpc>
              <a:spcAft>
                <a:spcPts val="1199"/>
              </a:spcAft>
              <a:buClr>
                <a:srgbClr val="000000"/>
              </a:buClr>
              <a:buFont typeface="Wingdings" charset="2"/>
              <a:buChar char=""/>
            </a:pPr>
            <a:r>
              <a:rPr b="1" lang="en-GB" sz="2000" spc="-1" strike="noStrike">
                <a:solidFill>
                  <a:srgbClr val="000000"/>
                </a:solidFill>
                <a:latin typeface="Arial"/>
                <a:ea typeface="MS PGothic"/>
              </a:rPr>
              <a:t>Actuellement 6 projets en cours</a:t>
            </a:r>
            <a:endParaRPr b="0" lang="en-GB" sz="2000" spc="-1" strike="noStrike">
              <a:latin typeface="Arial"/>
            </a:endParaRPr>
          </a:p>
          <a:p>
            <a:pPr>
              <a:lnSpc>
                <a:spcPct val="100000"/>
              </a:lnSpc>
              <a:spcAft>
                <a:spcPts val="1199"/>
              </a:spcAft>
            </a:pPr>
            <a:endParaRPr b="0" lang="en-GB" sz="2000" spc="-1" strike="noStrike">
              <a:latin typeface="Arial"/>
            </a:endParaRPr>
          </a:p>
          <a:p>
            <a:pPr marL="343080" indent="-342720">
              <a:lnSpc>
                <a:spcPct val="100000"/>
              </a:lnSpc>
              <a:spcAft>
                <a:spcPts val="1199"/>
              </a:spcAft>
              <a:buClr>
                <a:srgbClr val="000000"/>
              </a:buClr>
              <a:buFont typeface="Wingdings" charset="2"/>
              <a:buChar char=""/>
            </a:pPr>
            <a:r>
              <a:rPr b="1" lang="en-GB" sz="2000" spc="-1" strike="noStrike">
                <a:solidFill>
                  <a:srgbClr val="000000"/>
                </a:solidFill>
                <a:latin typeface="Arial"/>
                <a:ea typeface="MS PGothic"/>
              </a:rPr>
              <a:t>Tâche : Soutien aux pays du monde entier pour renforcer les capacités de la justice pénale en matière de cybercriminalité et de preuves électroniques</a:t>
            </a:r>
            <a:endParaRPr b="0" lang="en-GB" sz="20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2"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73"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74" name="CustomShape 3"/>
          <p:cNvSpPr/>
          <p:nvPr/>
        </p:nvSpPr>
        <p:spPr>
          <a:xfrm>
            <a:off x="1031040" y="39960"/>
            <a:ext cx="806832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Arial"/>
                <a:ea typeface="MS PGothic"/>
              </a:rPr>
              <a:t>Programmes actuels de renforcement des capacités</a:t>
            </a:r>
            <a:endParaRPr b="0" lang="en-GB" sz="2800" spc="-1" strike="noStrike">
              <a:latin typeface="Arial"/>
            </a:endParaRPr>
          </a:p>
        </p:txBody>
      </p:sp>
      <p:pic>
        <p:nvPicPr>
          <p:cNvPr id="275" name="Picture 4" descr=""/>
          <p:cNvPicPr/>
          <p:nvPr/>
        </p:nvPicPr>
        <p:blipFill>
          <a:blip r:embed="rId1"/>
          <a:stretch/>
        </p:blipFill>
        <p:spPr>
          <a:xfrm>
            <a:off x="0" y="-27000"/>
            <a:ext cx="1177560" cy="1079280"/>
          </a:xfrm>
          <a:prstGeom prst="rect">
            <a:avLst/>
          </a:prstGeom>
          <a:ln>
            <a:noFill/>
          </a:ln>
        </p:spPr>
      </p:pic>
      <p:pic>
        <p:nvPicPr>
          <p:cNvPr id="276" name="Picture 12" descr=""/>
          <p:cNvPicPr/>
          <p:nvPr/>
        </p:nvPicPr>
        <p:blipFill>
          <a:blip r:embed="rId2"/>
          <a:stretch/>
        </p:blipFill>
        <p:spPr>
          <a:xfrm>
            <a:off x="7360200" y="5157360"/>
            <a:ext cx="1182240" cy="1017360"/>
          </a:xfrm>
          <a:prstGeom prst="rect">
            <a:avLst/>
          </a:prstGeom>
          <a:ln>
            <a:noFill/>
          </a:ln>
        </p:spPr>
      </p:pic>
      <p:sp>
        <p:nvSpPr>
          <p:cNvPr id="277" name="CustomShape 4"/>
          <p:cNvSpPr/>
          <p:nvPr/>
        </p:nvSpPr>
        <p:spPr>
          <a:xfrm>
            <a:off x="324000" y="1181160"/>
            <a:ext cx="8461080" cy="5032800"/>
          </a:xfrm>
          <a:prstGeom prst="rect">
            <a:avLst/>
          </a:prstGeom>
          <a:noFill/>
          <a:ln>
            <a:round/>
          </a:ln>
        </p:spPr>
        <p:style>
          <a:lnRef idx="2">
            <a:schemeClr val="accent1">
              <a:shade val="50000"/>
            </a:schemeClr>
          </a:lnRef>
          <a:fillRef idx="1">
            <a:schemeClr val="accent1"/>
          </a:fillRef>
          <a:effectRef idx="0">
            <a:schemeClr val="accent1"/>
          </a:effectRef>
          <a:fontRef idx="minor"/>
        </p:style>
      </p:sp>
      <p:sp>
        <p:nvSpPr>
          <p:cNvPr id="278" name="CustomShape 5"/>
          <p:cNvSpPr/>
          <p:nvPr/>
        </p:nvSpPr>
        <p:spPr>
          <a:xfrm>
            <a:off x="324000" y="2493000"/>
            <a:ext cx="7873560" cy="596520"/>
          </a:xfrm>
          <a:prstGeom prst="rect">
            <a:avLst/>
          </a:prstGeom>
          <a:noFill/>
          <a:ln>
            <a:noFill/>
          </a:ln>
        </p:spPr>
        <p:style>
          <a:lnRef idx="0"/>
          <a:fillRef idx="0"/>
          <a:effectRef idx="0"/>
          <a:fontRef idx="minor"/>
        </p:style>
        <p:txBody>
          <a:bodyPr lIns="90000" rIns="90000" tIns="108000" bIns="108000">
            <a:spAutoFit/>
          </a:bodyPr>
          <a:p>
            <a:pPr>
              <a:lnSpc>
                <a:spcPts val="2999"/>
              </a:lnSpc>
            </a:pPr>
            <a:r>
              <a:rPr b="0" lang="en-GB" sz="2400" spc="-1" strike="noStrike">
                <a:solidFill>
                  <a:srgbClr val="000000"/>
                </a:solidFill>
                <a:latin typeface="Arial"/>
                <a:ea typeface="MS PGothic"/>
              </a:rPr>
              <a:t>GLACY+ </a:t>
            </a:r>
            <a:r>
              <a:rPr b="0" lang="en-GB" sz="1400" spc="-1" strike="noStrike">
                <a:solidFill>
                  <a:srgbClr val="000000"/>
                </a:solidFill>
                <a:latin typeface="Arial"/>
                <a:ea typeface="MS PGothic"/>
              </a:rPr>
              <a:t>EU/COE Joint Project on Global Action on Cybercrime</a:t>
            </a:r>
            <a:endParaRPr b="0" lang="en-GB" sz="1400" spc="-1" strike="noStrike">
              <a:latin typeface="Arial"/>
            </a:endParaRPr>
          </a:p>
        </p:txBody>
      </p:sp>
      <p:sp>
        <p:nvSpPr>
          <p:cNvPr id="279" name="CustomShape 6"/>
          <p:cNvSpPr/>
          <p:nvPr/>
        </p:nvSpPr>
        <p:spPr>
          <a:xfrm>
            <a:off x="324000" y="3000240"/>
            <a:ext cx="7789680" cy="596520"/>
          </a:xfrm>
          <a:prstGeom prst="rect">
            <a:avLst/>
          </a:prstGeom>
          <a:noFill/>
          <a:ln>
            <a:noFill/>
          </a:ln>
        </p:spPr>
        <p:style>
          <a:lnRef idx="0"/>
          <a:fillRef idx="0"/>
          <a:effectRef idx="0"/>
          <a:fontRef idx="minor"/>
        </p:style>
        <p:txBody>
          <a:bodyPr lIns="90000" rIns="90000" tIns="108000" bIns="108000">
            <a:spAutoFit/>
          </a:bodyPr>
          <a:p>
            <a:pPr>
              <a:lnSpc>
                <a:spcPts val="2999"/>
              </a:lnSpc>
            </a:pPr>
            <a:r>
              <a:rPr b="0" lang="en-GB" sz="2400" spc="-1" strike="noStrike">
                <a:solidFill>
                  <a:srgbClr val="000000"/>
                </a:solidFill>
                <a:latin typeface="Arial"/>
                <a:ea typeface="MS PGothic"/>
              </a:rPr>
              <a:t>CyberEast </a:t>
            </a:r>
            <a:r>
              <a:rPr b="0" lang="en-GB" sz="1400" spc="-1" strike="noStrike">
                <a:solidFill>
                  <a:srgbClr val="000000"/>
                </a:solidFill>
                <a:latin typeface="Arial"/>
                <a:ea typeface="MS PGothic"/>
              </a:rPr>
              <a:t>EU/COE Eastern Partnership  </a:t>
            </a:r>
            <a:endParaRPr b="0" lang="en-GB" sz="1400" spc="-1" strike="noStrike">
              <a:latin typeface="Arial"/>
            </a:endParaRPr>
          </a:p>
        </p:txBody>
      </p:sp>
      <p:sp>
        <p:nvSpPr>
          <p:cNvPr id="280" name="CustomShape 7"/>
          <p:cNvSpPr/>
          <p:nvPr/>
        </p:nvSpPr>
        <p:spPr>
          <a:xfrm>
            <a:off x="324000" y="3558600"/>
            <a:ext cx="8481600" cy="596520"/>
          </a:xfrm>
          <a:prstGeom prst="rect">
            <a:avLst/>
          </a:prstGeom>
          <a:noFill/>
          <a:ln>
            <a:noFill/>
          </a:ln>
        </p:spPr>
        <p:style>
          <a:lnRef idx="0"/>
          <a:fillRef idx="0"/>
          <a:effectRef idx="0"/>
          <a:fontRef idx="minor"/>
        </p:style>
        <p:txBody>
          <a:bodyPr lIns="90000" rIns="90000" tIns="108000" bIns="108000">
            <a:spAutoFit/>
          </a:bodyPr>
          <a:p>
            <a:pPr>
              <a:lnSpc>
                <a:spcPts val="2999"/>
              </a:lnSpc>
            </a:pPr>
            <a:r>
              <a:rPr b="0" lang="en-GB" sz="2400" spc="-1" strike="noStrike">
                <a:solidFill>
                  <a:srgbClr val="000000"/>
                </a:solidFill>
                <a:latin typeface="Arial"/>
                <a:ea typeface="MS PGothic"/>
              </a:rPr>
              <a:t>iPROCEEDS-2 </a:t>
            </a:r>
            <a:r>
              <a:rPr b="0" lang="en-GB" sz="1400" spc="-1" strike="noStrike">
                <a:solidFill>
                  <a:srgbClr val="000000"/>
                </a:solidFill>
                <a:latin typeface="Arial"/>
                <a:ea typeface="MS PGothic"/>
              </a:rPr>
              <a:t>EU/COE Targeting crime proceeds on the Internet </a:t>
            </a:r>
            <a:endParaRPr b="0" lang="en-GB" sz="1400" spc="-1" strike="noStrike">
              <a:latin typeface="Arial"/>
            </a:endParaRPr>
          </a:p>
        </p:txBody>
      </p:sp>
      <p:sp>
        <p:nvSpPr>
          <p:cNvPr id="281" name="CustomShape 8"/>
          <p:cNvSpPr/>
          <p:nvPr/>
        </p:nvSpPr>
        <p:spPr>
          <a:xfrm>
            <a:off x="324000" y="5589360"/>
            <a:ext cx="7762680" cy="622080"/>
          </a:xfrm>
          <a:prstGeom prst="rect">
            <a:avLst/>
          </a:prstGeom>
          <a:noFill/>
          <a:ln>
            <a:noFill/>
          </a:ln>
        </p:spPr>
        <p:style>
          <a:lnRef idx="0"/>
          <a:fillRef idx="0"/>
          <a:effectRef idx="0"/>
          <a:fontRef idx="minor"/>
        </p:style>
        <p:txBody>
          <a:bodyPr lIns="90000" rIns="90000" tIns="108000" bIns="108000">
            <a:spAutoFit/>
          </a:bodyPr>
          <a:p>
            <a:pPr>
              <a:lnSpc>
                <a:spcPts val="3200"/>
              </a:lnSpc>
            </a:pPr>
            <a:r>
              <a:rPr b="0" lang="en-GB" sz="2400" spc="-1" strike="noStrike">
                <a:solidFill>
                  <a:srgbClr val="000000"/>
                </a:solidFill>
                <a:latin typeface="Arial"/>
                <a:ea typeface="MS PGothic"/>
              </a:rPr>
              <a:t>CyberCrime@Octopus</a:t>
            </a:r>
            <a:r>
              <a:rPr b="0" lang="en-GB" sz="1800" spc="-1" strike="noStrike">
                <a:solidFill>
                  <a:srgbClr val="000000"/>
                </a:solidFill>
                <a:latin typeface="Arial"/>
                <a:ea typeface="MS PGothic"/>
              </a:rPr>
              <a:t> </a:t>
            </a:r>
            <a:r>
              <a:rPr b="0" lang="en-GB" sz="1400" spc="-1" strike="noStrike">
                <a:solidFill>
                  <a:srgbClr val="000000"/>
                </a:solidFill>
                <a:latin typeface="Arial"/>
                <a:ea typeface="MS PGothic"/>
              </a:rPr>
              <a:t>(voluntary contribution funded) </a:t>
            </a:r>
            <a:endParaRPr b="0" lang="en-GB" sz="1400" spc="-1" strike="noStrike">
              <a:latin typeface="Arial"/>
            </a:endParaRPr>
          </a:p>
        </p:txBody>
      </p:sp>
      <p:pic>
        <p:nvPicPr>
          <p:cNvPr id="282" name="Picture 19" descr=""/>
          <p:cNvPicPr/>
          <p:nvPr/>
        </p:nvPicPr>
        <p:blipFill>
          <a:blip r:embed="rId3"/>
          <a:stretch/>
        </p:blipFill>
        <p:spPr>
          <a:xfrm>
            <a:off x="388080" y="1357560"/>
            <a:ext cx="4687560" cy="813960"/>
          </a:xfrm>
          <a:prstGeom prst="rect">
            <a:avLst/>
          </a:prstGeom>
          <a:ln>
            <a:noFill/>
          </a:ln>
        </p:spPr>
      </p:pic>
      <p:sp>
        <p:nvSpPr>
          <p:cNvPr id="283" name="CustomShape 9"/>
          <p:cNvSpPr/>
          <p:nvPr/>
        </p:nvSpPr>
        <p:spPr>
          <a:xfrm>
            <a:off x="323640" y="4077360"/>
            <a:ext cx="8481600" cy="596520"/>
          </a:xfrm>
          <a:prstGeom prst="rect">
            <a:avLst/>
          </a:prstGeom>
          <a:noFill/>
          <a:ln>
            <a:noFill/>
          </a:ln>
        </p:spPr>
        <p:style>
          <a:lnRef idx="0"/>
          <a:fillRef idx="0"/>
          <a:effectRef idx="0"/>
          <a:fontRef idx="minor"/>
        </p:style>
        <p:txBody>
          <a:bodyPr lIns="90000" rIns="90000" tIns="108000" bIns="108000">
            <a:spAutoFit/>
          </a:bodyPr>
          <a:p>
            <a:pPr>
              <a:lnSpc>
                <a:spcPts val="2999"/>
              </a:lnSpc>
            </a:pPr>
            <a:r>
              <a:rPr b="0" lang="en-GB" sz="2400" spc="-1" strike="noStrike">
                <a:solidFill>
                  <a:srgbClr val="000000"/>
                </a:solidFill>
                <a:latin typeface="Arial"/>
                <a:ea typeface="MS PGothic"/>
              </a:rPr>
              <a:t>CyberSouth </a:t>
            </a:r>
            <a:r>
              <a:rPr b="0" lang="en-GB" sz="1400" spc="-1" strike="noStrike">
                <a:solidFill>
                  <a:srgbClr val="000000"/>
                </a:solidFill>
                <a:latin typeface="Arial"/>
                <a:ea typeface="MS PGothic"/>
              </a:rPr>
              <a:t>EU/COE Joint Project on Cybercrime and Electronic Evidence</a:t>
            </a:r>
            <a:endParaRPr b="0" lang="en-GB" sz="1400" spc="-1" strike="noStrike">
              <a:latin typeface="Arial"/>
            </a:endParaRPr>
          </a:p>
        </p:txBody>
      </p:sp>
      <p:sp>
        <p:nvSpPr>
          <p:cNvPr id="284" name="CustomShape 10"/>
          <p:cNvSpPr/>
          <p:nvPr/>
        </p:nvSpPr>
        <p:spPr>
          <a:xfrm>
            <a:off x="323640" y="4581000"/>
            <a:ext cx="8056800" cy="1028520"/>
          </a:xfrm>
          <a:prstGeom prst="rect">
            <a:avLst/>
          </a:prstGeom>
          <a:noFill/>
          <a:ln>
            <a:noFill/>
          </a:ln>
        </p:spPr>
        <p:style>
          <a:lnRef idx="0"/>
          <a:fillRef idx="0"/>
          <a:effectRef idx="0"/>
          <a:fontRef idx="minor"/>
        </p:style>
        <p:txBody>
          <a:bodyPr lIns="90000" rIns="90000" tIns="108000" bIns="108000">
            <a:spAutoFit/>
          </a:bodyPr>
          <a:p>
            <a:pPr>
              <a:lnSpc>
                <a:spcPts val="3200"/>
              </a:lnSpc>
            </a:pPr>
            <a:r>
              <a:rPr b="0" lang="en-GB" sz="2400" spc="-1" strike="noStrike">
                <a:solidFill>
                  <a:srgbClr val="000000"/>
                </a:solidFill>
                <a:latin typeface="Arial"/>
                <a:ea typeface="MS PGothic"/>
              </a:rPr>
              <a:t>End Online Child Sexual Exploitation and Abuse@Europe (EndOCSEA@Europe)</a:t>
            </a:r>
            <a:r>
              <a:rPr b="0" lang="en-GB" sz="1800" spc="-1" strike="noStrike">
                <a:solidFill>
                  <a:srgbClr val="000000"/>
                </a:solidFill>
                <a:latin typeface="Arial"/>
                <a:ea typeface="MS PGothic"/>
              </a:rPr>
              <a:t> </a:t>
            </a:r>
            <a:r>
              <a:rPr b="0" lang="en-GB" sz="1400" spc="-1" strike="noStrike">
                <a:solidFill>
                  <a:srgbClr val="000000"/>
                </a:solidFill>
                <a:latin typeface="Arial"/>
                <a:ea typeface="MS PGothic"/>
              </a:rPr>
              <a:t>(Fund to End Violence Against Children.) </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5" name="TextShape 1"/>
          <p:cNvSpPr txBox="1"/>
          <p:nvPr/>
        </p:nvSpPr>
        <p:spPr>
          <a:xfrm>
            <a:off x="722160" y="4406760"/>
            <a:ext cx="7881840" cy="1361880"/>
          </a:xfrm>
          <a:prstGeom prst="rect">
            <a:avLst/>
          </a:prstGeom>
          <a:noFill/>
          <a:ln>
            <a:noFill/>
          </a:ln>
        </p:spPr>
        <p:txBody>
          <a:bodyPr>
            <a:noAutofit/>
          </a:bodyPr>
          <a:p>
            <a:pPr>
              <a:lnSpc>
                <a:spcPct val="100000"/>
              </a:lnSpc>
            </a:pPr>
            <a:r>
              <a:rPr b="1" lang="en-US" sz="3200" spc="-1" strike="noStrike" cap="all">
                <a:solidFill>
                  <a:srgbClr val="000000"/>
                </a:solidFill>
                <a:latin typeface="Verdana"/>
                <a:ea typeface="Verdana"/>
              </a:rPr>
              <a:t>LES FONDEMENTS D'UN TRAITÉ SUR LA CYBERCRIMINALITÉ</a:t>
            </a:r>
            <a:endParaRPr b="0" lang="en-US" sz="3200" spc="-1" strike="noStrike">
              <a:solidFill>
                <a:srgbClr val="000000"/>
              </a:solidFill>
              <a:latin typeface="Calibri"/>
            </a:endParaRPr>
          </a:p>
        </p:txBody>
      </p:sp>
      <p:sp>
        <p:nvSpPr>
          <p:cNvPr id="286"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La Convention de Budapest - Un aperçu </a:t>
            </a:r>
            <a:endParaRPr b="0" lang="en-US" sz="2000" spc="-1" strike="noStrike">
              <a:solidFill>
                <a:srgbClr val="000000"/>
              </a:solidFill>
              <a:latin typeface="Verdana"/>
            </a:endParaRPr>
          </a:p>
        </p:txBody>
      </p:sp>
      <p:sp>
        <p:nvSpPr>
          <p:cNvPr id="287"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03537612-182A-41FA-833A-C28FBFC21B7D}"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88"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89"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90"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2</a:t>
            </a:r>
            <a:endParaRPr b="0" lang="en-GB" sz="3200" spc="-1" strike="noStrike">
              <a:latin typeface="Arial"/>
            </a:endParaRPr>
          </a:p>
        </p:txBody>
      </p:sp>
      <p:pic>
        <p:nvPicPr>
          <p:cNvPr id="291"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2" name="Picture 2" descr=""/>
          <p:cNvPicPr/>
          <p:nvPr/>
        </p:nvPicPr>
        <p:blipFill>
          <a:blip r:embed="rId1"/>
          <a:stretch/>
        </p:blipFill>
        <p:spPr>
          <a:xfrm>
            <a:off x="6640200" y="3168720"/>
            <a:ext cx="2559600" cy="1769040"/>
          </a:xfrm>
          <a:prstGeom prst="rect">
            <a:avLst/>
          </a:prstGeom>
          <a:ln>
            <a:noFill/>
          </a:ln>
        </p:spPr>
      </p:pic>
      <p:pic>
        <p:nvPicPr>
          <p:cNvPr id="293" name="Picture 12" descr=""/>
          <p:cNvPicPr/>
          <p:nvPr/>
        </p:nvPicPr>
        <p:blipFill>
          <a:blip r:embed="rId2"/>
          <a:stretch/>
        </p:blipFill>
        <p:spPr>
          <a:xfrm>
            <a:off x="2626200" y="2861280"/>
            <a:ext cx="2295360" cy="2295360"/>
          </a:xfrm>
          <a:prstGeom prst="rect">
            <a:avLst/>
          </a:prstGeom>
          <a:ln>
            <a:noFill/>
          </a:ln>
        </p:spPr>
      </p:pic>
      <p:sp>
        <p:nvSpPr>
          <p:cNvPr id="294"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95"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96"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Paysage international</a:t>
            </a:r>
            <a:endParaRPr b="0" lang="en-GB" sz="3200" spc="-1" strike="noStrike">
              <a:latin typeface="Arial"/>
            </a:endParaRPr>
          </a:p>
        </p:txBody>
      </p:sp>
      <p:pic>
        <p:nvPicPr>
          <p:cNvPr id="297" name="Picture 4" descr=""/>
          <p:cNvPicPr/>
          <p:nvPr/>
        </p:nvPicPr>
        <p:blipFill>
          <a:blip r:embed="rId3"/>
          <a:stretch/>
        </p:blipFill>
        <p:spPr>
          <a:xfrm>
            <a:off x="0" y="-27000"/>
            <a:ext cx="1177560" cy="1079280"/>
          </a:xfrm>
          <a:prstGeom prst="rect">
            <a:avLst/>
          </a:prstGeom>
          <a:ln>
            <a:noFill/>
          </a:ln>
        </p:spPr>
      </p:pic>
      <p:pic>
        <p:nvPicPr>
          <p:cNvPr id="298" name="Picture 2" descr=""/>
          <p:cNvPicPr/>
          <p:nvPr/>
        </p:nvPicPr>
        <p:blipFill>
          <a:blip r:embed="rId4"/>
          <a:stretch/>
        </p:blipFill>
        <p:spPr>
          <a:xfrm>
            <a:off x="303120" y="1217160"/>
            <a:ext cx="2358000" cy="1908720"/>
          </a:xfrm>
          <a:prstGeom prst="rect">
            <a:avLst/>
          </a:prstGeom>
          <a:ln>
            <a:noFill/>
          </a:ln>
        </p:spPr>
      </p:pic>
      <p:pic>
        <p:nvPicPr>
          <p:cNvPr id="299" name="Picture 20" descr=""/>
          <p:cNvPicPr/>
          <p:nvPr/>
        </p:nvPicPr>
        <p:blipFill>
          <a:blip r:embed="rId5"/>
          <a:stretch/>
        </p:blipFill>
        <p:spPr>
          <a:xfrm>
            <a:off x="6553800" y="1194840"/>
            <a:ext cx="2252880" cy="1584000"/>
          </a:xfrm>
          <a:prstGeom prst="rect">
            <a:avLst/>
          </a:prstGeom>
          <a:ln>
            <a:noFill/>
          </a:ln>
        </p:spPr>
      </p:pic>
      <p:pic>
        <p:nvPicPr>
          <p:cNvPr id="300" name="Picture 6" descr=""/>
          <p:cNvPicPr/>
          <p:nvPr/>
        </p:nvPicPr>
        <p:blipFill>
          <a:blip r:embed="rId6"/>
          <a:stretch/>
        </p:blipFill>
        <p:spPr>
          <a:xfrm>
            <a:off x="3532680" y="1227600"/>
            <a:ext cx="1754640" cy="1754640"/>
          </a:xfrm>
          <a:prstGeom prst="rect">
            <a:avLst/>
          </a:prstGeom>
          <a:ln>
            <a:noFill/>
          </a:ln>
        </p:spPr>
      </p:pic>
      <p:pic>
        <p:nvPicPr>
          <p:cNvPr id="301" name="Picture 6" descr=""/>
          <p:cNvPicPr/>
          <p:nvPr/>
        </p:nvPicPr>
        <p:blipFill>
          <a:blip r:embed="rId7"/>
          <a:stretch/>
        </p:blipFill>
        <p:spPr>
          <a:xfrm>
            <a:off x="0" y="3168720"/>
            <a:ext cx="2896200" cy="1906200"/>
          </a:xfrm>
          <a:prstGeom prst="rect">
            <a:avLst/>
          </a:prstGeom>
          <a:ln>
            <a:noFill/>
          </a:ln>
        </p:spPr>
      </p:pic>
      <p:sp>
        <p:nvSpPr>
          <p:cNvPr id="302" name="CustomShape 4"/>
          <p:cNvSpPr/>
          <p:nvPr/>
        </p:nvSpPr>
        <p:spPr>
          <a:xfrm>
            <a:off x="161280" y="4917600"/>
            <a:ext cx="2543400" cy="1431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i="1" lang="en-GB" sz="2200" spc="-1" strike="noStrike">
                <a:solidFill>
                  <a:srgbClr val="000000"/>
                </a:solidFill>
                <a:latin typeface="Calibri"/>
                <a:ea typeface="MS PGothic"/>
              </a:rPr>
              <a:t>Computer Crimes Model Law </a:t>
            </a:r>
            <a:endParaRPr b="0" lang="en-GB" sz="2200" spc="-1" strike="noStrike">
              <a:latin typeface="Arial"/>
            </a:endParaRPr>
          </a:p>
          <a:p>
            <a:pPr algn="ctr">
              <a:lnSpc>
                <a:spcPct val="100000"/>
              </a:lnSpc>
            </a:pPr>
            <a:endParaRPr b="0" lang="en-GB" sz="2200" spc="-1" strike="noStrike">
              <a:latin typeface="Arial"/>
            </a:endParaRPr>
          </a:p>
          <a:p>
            <a:pPr algn="ctr">
              <a:lnSpc>
                <a:spcPct val="100000"/>
              </a:lnSpc>
            </a:pPr>
            <a:r>
              <a:rPr b="1" i="1" lang="en-GB" sz="2200" spc="-1" strike="noStrike">
                <a:solidFill>
                  <a:srgbClr val="000000"/>
                </a:solidFill>
                <a:latin typeface="Calibri"/>
                <a:ea typeface="MS PGothic"/>
              </a:rPr>
              <a:t>Harare Scheme</a:t>
            </a:r>
            <a:endParaRPr b="0" lang="en-GB" sz="2200" spc="-1" strike="noStrike">
              <a:latin typeface="Arial"/>
            </a:endParaRPr>
          </a:p>
        </p:txBody>
      </p:sp>
      <p:sp>
        <p:nvSpPr>
          <p:cNvPr id="303" name="CustomShape 5"/>
          <p:cNvSpPr/>
          <p:nvPr/>
        </p:nvSpPr>
        <p:spPr>
          <a:xfrm>
            <a:off x="2808720" y="5066280"/>
            <a:ext cx="1828440" cy="1431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i="1" lang="en-GB" sz="2200" spc="-1" strike="noStrike">
                <a:solidFill>
                  <a:srgbClr val="000000"/>
                </a:solidFill>
                <a:latin typeface="Calibri"/>
                <a:ea typeface="MS PGothic"/>
              </a:rPr>
              <a:t>ITU Models:</a:t>
            </a:r>
            <a:endParaRPr b="0" lang="en-GB" sz="2200" spc="-1" strike="noStrike">
              <a:latin typeface="Arial"/>
            </a:endParaRPr>
          </a:p>
          <a:p>
            <a:pPr marL="285840" indent="-285480">
              <a:lnSpc>
                <a:spcPct val="100000"/>
              </a:lnSpc>
              <a:buClr>
                <a:srgbClr val="000000"/>
              </a:buClr>
              <a:buFont typeface="Arial"/>
              <a:buChar char="•"/>
            </a:pPr>
            <a:r>
              <a:rPr b="1" lang="en-GB" sz="2200" spc="-1" strike="noStrike">
                <a:solidFill>
                  <a:srgbClr val="000000"/>
                </a:solidFill>
                <a:latin typeface="Calibri"/>
                <a:ea typeface="MS PGothic"/>
              </a:rPr>
              <a:t>ICT4PAC</a:t>
            </a:r>
            <a:endParaRPr b="0" lang="en-GB" sz="2200" spc="-1" strike="noStrike">
              <a:latin typeface="Arial"/>
            </a:endParaRPr>
          </a:p>
          <a:p>
            <a:pPr marL="285840" indent="-285480">
              <a:lnSpc>
                <a:spcPct val="100000"/>
              </a:lnSpc>
              <a:buClr>
                <a:srgbClr val="000000"/>
              </a:buClr>
              <a:buFont typeface="Arial"/>
              <a:buChar char="•"/>
            </a:pPr>
            <a:r>
              <a:rPr b="1" i="1" lang="en-GB" sz="2200" spc="-1" strike="noStrike">
                <a:solidFill>
                  <a:srgbClr val="000000"/>
                </a:solidFill>
                <a:latin typeface="Calibri"/>
                <a:ea typeface="MS PGothic"/>
              </a:rPr>
              <a:t>SADC</a:t>
            </a:r>
            <a:endParaRPr b="0" lang="en-GB" sz="2200" spc="-1" strike="noStrike">
              <a:latin typeface="Arial"/>
            </a:endParaRPr>
          </a:p>
          <a:p>
            <a:pPr marL="285840" indent="-285480">
              <a:lnSpc>
                <a:spcPct val="100000"/>
              </a:lnSpc>
              <a:buClr>
                <a:srgbClr val="000000"/>
              </a:buClr>
              <a:buFont typeface="Arial"/>
              <a:buChar char="•"/>
            </a:pPr>
            <a:r>
              <a:rPr b="1" i="1" lang="en-GB" sz="2200" spc="-1" strike="noStrike">
                <a:solidFill>
                  <a:srgbClr val="000000"/>
                </a:solidFill>
                <a:latin typeface="Calibri"/>
                <a:ea typeface="MS PGothic"/>
              </a:rPr>
              <a:t>HIPCAR</a:t>
            </a:r>
            <a:endParaRPr b="0" lang="en-GB" sz="2200" spc="-1" strike="noStrike">
              <a:latin typeface="Arial"/>
            </a:endParaRPr>
          </a:p>
        </p:txBody>
      </p:sp>
      <p:pic>
        <p:nvPicPr>
          <p:cNvPr id="304" name="Picture 2" descr=""/>
          <p:cNvPicPr/>
          <p:nvPr/>
        </p:nvPicPr>
        <p:blipFill>
          <a:blip r:embed="rId8"/>
          <a:stretch/>
        </p:blipFill>
        <p:spPr>
          <a:xfrm>
            <a:off x="5184360" y="3088800"/>
            <a:ext cx="1703160" cy="1988640"/>
          </a:xfrm>
          <a:prstGeom prst="rect">
            <a:avLst/>
          </a:prstGeom>
          <a:ln>
            <a:noFill/>
          </a:ln>
        </p:spPr>
      </p:pic>
      <p:sp>
        <p:nvSpPr>
          <p:cNvPr id="305" name="CustomShape 6"/>
          <p:cNvSpPr/>
          <p:nvPr/>
        </p:nvSpPr>
        <p:spPr>
          <a:xfrm>
            <a:off x="4748040" y="5149080"/>
            <a:ext cx="2160000" cy="1431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i="1" lang="en-GB" sz="2200" spc="-1" strike="noStrike">
                <a:solidFill>
                  <a:srgbClr val="000000"/>
                </a:solidFill>
                <a:latin typeface="Calibri"/>
                <a:ea typeface="MS PGothic"/>
              </a:rPr>
              <a:t>Convention of Cybersecurity &amp; Personal Data Protection</a:t>
            </a:r>
            <a:endParaRPr b="0" lang="en-GB" sz="2200" spc="-1" strike="noStrike">
              <a:latin typeface="Arial"/>
            </a:endParaRPr>
          </a:p>
        </p:txBody>
      </p:sp>
      <p:sp>
        <p:nvSpPr>
          <p:cNvPr id="306" name="CustomShape 7"/>
          <p:cNvSpPr/>
          <p:nvPr/>
        </p:nvSpPr>
        <p:spPr>
          <a:xfrm>
            <a:off x="7027560" y="4869000"/>
            <a:ext cx="2015640" cy="17661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i="1" lang="en-GB" sz="2200" spc="-1" strike="noStrike">
                <a:solidFill>
                  <a:srgbClr val="000000"/>
                </a:solidFill>
                <a:latin typeface="Calibri"/>
                <a:ea typeface="MS PGothic"/>
              </a:rPr>
              <a:t>Convention on Combatting Information Technology Offences</a:t>
            </a:r>
            <a:endParaRPr b="0" lang="en-GB" sz="22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08"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09" name="CustomShape 3"/>
          <p:cNvSpPr/>
          <p:nvPr/>
        </p:nvSpPr>
        <p:spPr>
          <a:xfrm>
            <a:off x="1403280" y="19044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0" lang="en-GB" sz="2800" spc="-1" strike="noStrike">
                <a:solidFill>
                  <a:srgbClr val="ffffff"/>
                </a:solidFill>
                <a:latin typeface="Verdana"/>
                <a:ea typeface="Verdana"/>
              </a:rPr>
              <a:t>LES FONDEMENTS D'UN TRAITÉ SUR LA CYBERCRIMINALITÉ</a:t>
            </a:r>
            <a:endParaRPr b="0" lang="en-GB" sz="2800" spc="-1" strike="noStrike">
              <a:latin typeface="Arial"/>
            </a:endParaRPr>
          </a:p>
        </p:txBody>
      </p:sp>
      <p:pic>
        <p:nvPicPr>
          <p:cNvPr id="310" name="Picture 4" descr=""/>
          <p:cNvPicPr/>
          <p:nvPr/>
        </p:nvPicPr>
        <p:blipFill>
          <a:blip r:embed="rId1"/>
          <a:stretch/>
        </p:blipFill>
        <p:spPr>
          <a:xfrm>
            <a:off x="0" y="-27000"/>
            <a:ext cx="1177560" cy="1079280"/>
          </a:xfrm>
          <a:prstGeom prst="rect">
            <a:avLst/>
          </a:prstGeom>
          <a:ln>
            <a:noFill/>
          </a:ln>
        </p:spPr>
      </p:pic>
      <p:sp>
        <p:nvSpPr>
          <p:cNvPr id="311" name="CustomShape 4"/>
          <p:cNvSpPr/>
          <p:nvPr/>
        </p:nvSpPr>
        <p:spPr>
          <a:xfrm>
            <a:off x="251640" y="1052640"/>
            <a:ext cx="7860960" cy="5117760"/>
          </a:xfrm>
          <a:prstGeom prst="rect">
            <a:avLst/>
          </a:prstGeom>
          <a:noFill/>
          <a:ln>
            <a:noFill/>
          </a:ln>
        </p:spPr>
        <p:style>
          <a:lnRef idx="0"/>
          <a:fillRef idx="0"/>
          <a:effectRef idx="0"/>
          <a:fontRef idx="minor"/>
        </p:style>
        <p:txBody>
          <a:bodyPr lIns="90000" rIns="90000" tIns="45000" bIns="45000">
            <a:spAutoFit/>
          </a:bodyPr>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Instrument global </a:t>
            </a:r>
            <a:endParaRPr b="0" lang="en-GB" sz="2200" spc="-1" strike="noStrike">
              <a:latin typeface="Arial"/>
            </a:endParaRPr>
          </a:p>
          <a:p>
            <a:pPr algn="just">
              <a:lnSpc>
                <a:spcPct val="100000"/>
              </a:lnSpc>
            </a:pPr>
            <a:r>
              <a:rPr b="1" lang="en-GB" sz="2200" spc="-1" strike="noStrike">
                <a:solidFill>
                  <a:srgbClr val="000000"/>
                </a:solidFill>
                <a:latin typeface="Verdana"/>
                <a:ea typeface="Verdana"/>
              </a:rPr>
              <a:t>	</a:t>
            </a:r>
            <a:r>
              <a:rPr b="1" lang="en-GB" sz="2200" spc="-1" strike="noStrike">
                <a:solidFill>
                  <a:srgbClr val="000000"/>
                </a:solidFill>
                <a:latin typeface="Verdana"/>
                <a:ea typeface="Verdana"/>
              </a:rPr>
              <a:t>(Cadre opérationnel, fonctionnel)</a:t>
            </a:r>
            <a:endParaRPr b="0" lang="en-GB" sz="2200" spc="-1" strike="noStrike">
              <a:latin typeface="Arial"/>
            </a:endParaRPr>
          </a:p>
          <a:p>
            <a:pPr algn="just">
              <a:lnSpc>
                <a:spcPct val="100000"/>
              </a:lnSpc>
            </a:pPr>
            <a:endParaRPr b="0" lang="en-GB" sz="2200" spc="-1" strike="noStrike">
              <a:latin typeface="Arial"/>
            </a:endParaRPr>
          </a:p>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Les membres :</a:t>
            </a:r>
            <a:endParaRPr b="0" lang="en-GB" sz="2200" spc="-1" strike="noStrike">
              <a:latin typeface="Arial"/>
            </a:endParaRPr>
          </a:p>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devrait inclure les pays ayant des infrastructures</a:t>
            </a:r>
            <a:endParaRPr b="0" lang="en-GB" sz="2200" spc="-1" strike="noStrike">
              <a:latin typeface="Arial"/>
            </a:endParaRPr>
          </a:p>
          <a:p>
            <a:pPr algn="just">
              <a:lnSpc>
                <a:spcPct val="100000"/>
              </a:lnSpc>
            </a:pPr>
            <a:endParaRPr b="0" lang="en-GB" sz="2200" spc="-1" strike="noStrike">
              <a:latin typeface="Arial"/>
            </a:endParaRPr>
          </a:p>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Définitions</a:t>
            </a:r>
            <a:endParaRPr b="0" lang="en-GB" sz="2200" spc="-1" strike="noStrike">
              <a:latin typeface="Arial"/>
            </a:endParaRPr>
          </a:p>
          <a:p>
            <a:pPr algn="just">
              <a:lnSpc>
                <a:spcPct val="100000"/>
              </a:lnSpc>
            </a:pPr>
            <a:endParaRPr b="0" lang="en-GB" sz="2200" spc="-1" strike="noStrike">
              <a:latin typeface="Arial"/>
            </a:endParaRPr>
          </a:p>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Infractions</a:t>
            </a:r>
            <a:endParaRPr b="0" lang="en-GB" sz="2200" spc="-1" strike="noStrike">
              <a:latin typeface="Arial"/>
            </a:endParaRPr>
          </a:p>
          <a:p>
            <a:pPr algn="just">
              <a:lnSpc>
                <a:spcPct val="100000"/>
              </a:lnSpc>
            </a:pPr>
            <a:endParaRPr b="0" lang="en-GB" sz="2200" spc="-1" strike="noStrike">
              <a:latin typeface="Arial"/>
            </a:endParaRPr>
          </a:p>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Pouvoirs procéduraux</a:t>
            </a:r>
            <a:endParaRPr b="0" lang="en-GB" sz="2200" spc="-1" strike="noStrike">
              <a:latin typeface="Arial"/>
            </a:endParaRPr>
          </a:p>
          <a:p>
            <a:pPr algn="just">
              <a:lnSpc>
                <a:spcPct val="100000"/>
              </a:lnSpc>
            </a:pPr>
            <a:endParaRPr b="0" lang="en-GB" sz="2200" spc="-1" strike="noStrike">
              <a:latin typeface="Arial"/>
            </a:endParaRPr>
          </a:p>
          <a:p>
            <a:pPr marL="285840" indent="-285480" algn="just">
              <a:lnSpc>
                <a:spcPct val="100000"/>
              </a:lnSpc>
              <a:buClr>
                <a:srgbClr val="000000"/>
              </a:buClr>
              <a:buFont typeface="Arial"/>
              <a:buChar char="•"/>
            </a:pPr>
            <a:r>
              <a:rPr b="1" lang="en-GB" sz="2200" spc="-1" strike="noStrike">
                <a:solidFill>
                  <a:srgbClr val="000000"/>
                </a:solidFill>
                <a:latin typeface="Verdana"/>
                <a:ea typeface="Verdana"/>
              </a:rPr>
              <a:t>Mécanisme global de coopération internationale </a:t>
            </a:r>
            <a:r>
              <a:rPr b="1" lang="en-GB" sz="2200" spc="-1" strike="noStrike">
                <a:solidFill>
                  <a:srgbClr val="ff0000"/>
                </a:solidFill>
                <a:latin typeface="Verdana"/>
                <a:ea typeface="Verdana"/>
              </a:rPr>
              <a:t>juridiquement contraignant</a:t>
            </a:r>
            <a:endParaRPr b="0" lang="en-GB" sz="22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13"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14" name="CustomShape 3"/>
          <p:cNvSpPr/>
          <p:nvPr/>
        </p:nvSpPr>
        <p:spPr>
          <a:xfrm>
            <a:off x="1344600" y="77400"/>
            <a:ext cx="7632360" cy="8218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0" lang="en-GB" sz="2400" spc="-1" strike="noStrike">
                <a:solidFill>
                  <a:srgbClr val="ffffff"/>
                </a:solidFill>
                <a:latin typeface="Verdana"/>
                <a:ea typeface="Verdana"/>
              </a:rPr>
              <a:t>LES FONDEMENTS D'UN TRAITÉ SUR LA CYBERCRIMINALITÉ</a:t>
            </a:r>
            <a:endParaRPr b="0" lang="en-GB" sz="2400" spc="-1" strike="noStrike">
              <a:latin typeface="Arial"/>
            </a:endParaRPr>
          </a:p>
        </p:txBody>
      </p:sp>
      <p:pic>
        <p:nvPicPr>
          <p:cNvPr id="315" name="Picture 4" descr=""/>
          <p:cNvPicPr/>
          <p:nvPr/>
        </p:nvPicPr>
        <p:blipFill>
          <a:blip r:embed="rId1"/>
          <a:stretch/>
        </p:blipFill>
        <p:spPr>
          <a:xfrm>
            <a:off x="0" y="-27000"/>
            <a:ext cx="1177560" cy="1079280"/>
          </a:xfrm>
          <a:prstGeom prst="rect">
            <a:avLst/>
          </a:prstGeom>
          <a:ln>
            <a:noFill/>
          </a:ln>
        </p:spPr>
      </p:pic>
      <p:graphicFrame>
        <p:nvGraphicFramePr>
          <p:cNvPr id="316" name="Chart 1"/>
          <p:cNvGraphicFramePr/>
          <p:nvPr/>
        </p:nvGraphicFramePr>
        <p:xfrm>
          <a:off x="-677520" y="827280"/>
          <a:ext cx="10498680" cy="598572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317" name="Chart 3"/>
          <p:cNvGraphicFramePr/>
          <p:nvPr/>
        </p:nvGraphicFramePr>
        <p:xfrm>
          <a:off x="-677520" y="817920"/>
          <a:ext cx="10498680" cy="5985720"/>
        </p:xfrm>
        <a:graphic>
          <a:graphicData uri="http://schemas.openxmlformats.org/drawingml/2006/chart">
            <c:chart xmlns:c="http://schemas.openxmlformats.org/drawingml/2006/chart" xmlns:r="http://schemas.openxmlformats.org/officeDocument/2006/relationships" r:id="rId1"/>
          </a:graphicData>
        </a:graphic>
      </p:graphicFrame>
      <p:sp>
        <p:nvSpPr>
          <p:cNvPr id="318"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19"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20"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La Convention de Budapest </a:t>
            </a:r>
            <a:endParaRPr b="0" lang="en-GB" sz="2700" spc="-1" strike="noStrike">
              <a:latin typeface="Arial"/>
            </a:endParaRPr>
          </a:p>
        </p:txBody>
      </p:sp>
      <p:pic>
        <p:nvPicPr>
          <p:cNvPr id="321" name="Picture 4" descr=""/>
          <p:cNvPicPr/>
          <p:nvPr/>
        </p:nvPicPr>
        <p:blipFill>
          <a:blip r:embed="rId2"/>
          <a:stretch/>
        </p:blipFill>
        <p:spPr>
          <a:xfrm>
            <a:off x="0" y="-27000"/>
            <a:ext cx="1177560" cy="1079280"/>
          </a:xfrm>
          <a:prstGeom prst="rect">
            <a:avLst/>
          </a:prstGeom>
          <a:ln>
            <a:noFill/>
          </a:ln>
        </p:spPr>
      </p:pic>
      <p:graphicFrame>
        <p:nvGraphicFramePr>
          <p:cNvPr id="322" name="Chart 1"/>
          <p:cNvGraphicFramePr/>
          <p:nvPr/>
        </p:nvGraphicFramePr>
        <p:xfrm>
          <a:off x="-677520" y="827280"/>
          <a:ext cx="10498680" cy="5985720"/>
        </p:xfrm>
        <a:graphic>
          <a:graphicData uri="http://schemas.openxmlformats.org/drawingml/2006/chart">
            <c:chart xmlns:c="http://schemas.openxmlformats.org/drawingml/2006/chart" xmlns:r="http://schemas.openxmlformats.org/officeDocument/2006/relationships" r:id="rId3"/>
          </a:graphicData>
        </a:graphic>
      </p:graphicFrame>
      <p:pic>
        <p:nvPicPr>
          <p:cNvPr id="323" name="Picture 2" descr=""/>
          <p:cNvPicPr/>
          <p:nvPr/>
        </p:nvPicPr>
        <p:blipFill>
          <a:blip r:embed="rId4"/>
          <a:stretch/>
        </p:blipFill>
        <p:spPr>
          <a:xfrm>
            <a:off x="7089120" y="1292760"/>
            <a:ext cx="1940760" cy="1551600"/>
          </a:xfrm>
          <a:prstGeom prst="rect">
            <a:avLst/>
          </a:prstGeom>
          <a:ln>
            <a:noFill/>
          </a:ln>
        </p:spPr>
      </p:pic>
    </p:spTree>
  </p:cSld>
  <mc:AlternateContent>
    <mc:Choice Requires="p14">
      <p:transition spd="slow" p14:dur="2000"/>
    </mc:Choice>
    <mc:Fallback>
      <p:transition spd="slow"/>
    </mc:Fallback>
  </mc:AlternateContent>
  <p:timing>
    <p:tnLst>
      <p:par>
        <p:cTn id="3" dur="indefinite" restart="never" nodeType="tmRoot">
          <p:childTnLst>
            <p:seq>
              <p:cTn id="4" dur="indefinite" nodeType="mainSeq">
                <p:childTnLst>
                  <p:par>
                    <p:cTn id="5" fill="hold">
                      <p:stCondLst>
                        <p:cond delay="indefinite"/>
                      </p:stCondLst>
                      <p:childTnLst>
                        <p:par>
                          <p:cTn id="6" fill="hold">
                            <p:stCondLst>
                              <p:cond delay="0"/>
                            </p:stCondLst>
                            <p:childTnLst>
                              <p:par>
                                <p:cTn id="7" nodeType="clickEffect" fill="hold" presetClass="exit" presetID="10">
                                  <p:stCondLst>
                                    <p:cond delay="0"/>
                                  </p:stCondLst>
                                  <p:childTnLst>
                                    <p:animEffect filter="fade" transition="out">
                                      <p:cBhvr additive="repl">
                                        <p:cTn id="8" dur="500"/>
                                        <p:tgtEl>
                                          <p:spTgt spid="322"/>
                                        </p:tgtEl>
                                      </p:cBhvr>
                                    </p:animEffect>
                                    <p:set>
                                      <p:cBhvr>
                                        <p:cTn id="9" dur="1" fill="hold">
                                          <p:stCondLst>
                                            <p:cond delay="499"/>
                                          </p:stCondLst>
                                        </p:cTn>
                                        <p:tgtEl>
                                          <p:spTgt spid="32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nodeType="clickEffect" fill="hold" presetClass="exit" presetID="10">
                                  <p:stCondLst>
                                    <p:cond delay="0"/>
                                  </p:stCondLst>
                                  <p:childTnLst>
                                    <p:animEffect filter="fade" transition="out">
                                      <p:cBhvr additive="repl">
                                        <p:cTn id="13" dur="500"/>
                                        <p:tgtEl>
                                          <p:spTgt spid="322"/>
                                        </p:tgtEl>
                                      </p:cBhvr>
                                    </p:animEffect>
                                    <p:set>
                                      <p:cBhvr>
                                        <p:cTn id="14" dur="1" fill="hold">
                                          <p:stCondLst>
                                            <p:cond delay="499"/>
                                          </p:stCondLst>
                                        </p:cTn>
                                        <p:tgtEl>
                                          <p:spTgt spid="32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nodeType="clickEffect" fill="hold" presetClass="exit" presetID="10">
                                  <p:stCondLst>
                                    <p:cond delay="0"/>
                                  </p:stCondLst>
                                  <p:childTnLst>
                                    <p:animEffect filter="fade" transition="out">
                                      <p:cBhvr additive="repl">
                                        <p:cTn id="18" dur="500"/>
                                        <p:tgtEl>
                                          <p:spTgt spid="322"/>
                                        </p:tgtEl>
                                      </p:cBhvr>
                                    </p:animEffect>
                                    <p:set>
                                      <p:cBhvr>
                                        <p:cTn id="19" dur="1" fill="hold">
                                          <p:stCondLst>
                                            <p:cond delay="499"/>
                                          </p:stCondLst>
                                        </p:cTn>
                                        <p:tgtEl>
                                          <p:spTgt spid="32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nodeType="clickEffect" fill="hold" presetClass="exit" presetID="10">
                                  <p:stCondLst>
                                    <p:cond delay="0"/>
                                  </p:stCondLst>
                                  <p:childTnLst>
                                    <p:animEffect filter="fade" transition="out">
                                      <p:cBhvr additive="repl">
                                        <p:cTn id="23" dur="500"/>
                                        <p:tgtEl>
                                          <p:spTgt spid="322"/>
                                        </p:tgtEl>
                                      </p:cBhvr>
                                    </p:animEffect>
                                    <p:set>
                                      <p:cBhvr>
                                        <p:cTn id="24" dur="1" fill="hold">
                                          <p:stCondLst>
                                            <p:cond delay="499"/>
                                          </p:stCondLst>
                                        </p:cTn>
                                        <p:tgtEl>
                                          <p:spTgt spid="32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nodeType="clickEffect" fill="hold" presetClass="exit" presetID="10">
                                  <p:stCondLst>
                                    <p:cond delay="0"/>
                                  </p:stCondLst>
                                  <p:childTnLst>
                                    <p:animEffect filter="fade" transition="out">
                                      <p:cBhvr additive="repl">
                                        <p:cTn id="28" dur="500"/>
                                        <p:tgtEl>
                                          <p:spTgt spid="322"/>
                                        </p:tgtEl>
                                      </p:cBhvr>
                                    </p:animEffect>
                                    <p:set>
                                      <p:cBhvr>
                                        <p:cTn id="29" dur="1" fill="hold">
                                          <p:stCondLst>
                                            <p:cond delay="499"/>
                                          </p:stCondLst>
                                        </p:cTn>
                                        <p:tgtEl>
                                          <p:spTgt spid="32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nodeType="clickEffect" fill="hold" presetClass="exit" presetID="10">
                                  <p:stCondLst>
                                    <p:cond delay="0"/>
                                  </p:stCondLst>
                                  <p:childTnLst>
                                    <p:animEffect filter="fade" transition="out">
                                      <p:cBhvr additive="repl">
                                        <p:cTn id="33" dur="500"/>
                                        <p:tgtEl>
                                          <p:spTgt spid="322"/>
                                        </p:tgtEl>
                                      </p:cBhvr>
                                    </p:animEffect>
                                    <p:set>
                                      <p:cBhvr>
                                        <p:cTn id="34" dur="1" fill="hold">
                                          <p:stCondLst>
                                            <p:cond delay="499"/>
                                          </p:stCondLst>
                                        </p:cTn>
                                        <p:tgtEl>
                                          <p:spTgt spid="322"/>
                                        </p:tgtEl>
                                        <p:attrNameLst>
                                          <p:attrName>style.visibility</p:attrName>
                                        </p:attrNameLst>
                                      </p:cBhvr>
                                      <p:to>
                                        <p:strVal val="hidden"/>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324" name="Chart 3"/>
          <p:cNvGraphicFramePr/>
          <p:nvPr/>
        </p:nvGraphicFramePr>
        <p:xfrm>
          <a:off x="-677520" y="817920"/>
          <a:ext cx="10498680" cy="598572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25" name="Chart 1"/>
          <p:cNvGraphicFramePr/>
          <p:nvPr/>
        </p:nvGraphicFramePr>
        <p:xfrm>
          <a:off x="-677520" y="827280"/>
          <a:ext cx="10498680" cy="5985720"/>
        </p:xfrm>
        <a:graphic>
          <a:graphicData uri="http://schemas.openxmlformats.org/drawingml/2006/chart">
            <c:chart xmlns:c="http://schemas.openxmlformats.org/drawingml/2006/chart" xmlns:r="http://schemas.openxmlformats.org/officeDocument/2006/relationships" r:id="rId2"/>
          </a:graphicData>
        </a:graphic>
      </p:graphicFrame>
      <p:sp>
        <p:nvSpPr>
          <p:cNvPr id="326"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27"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28" name="CustomShape 3"/>
          <p:cNvSpPr/>
          <p:nvPr/>
        </p:nvSpPr>
        <p:spPr>
          <a:xfrm>
            <a:off x="1494000" y="129240"/>
            <a:ext cx="7632360" cy="9133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La loi type du Commonwealth et le programme de Harare </a:t>
            </a:r>
            <a:endParaRPr b="0" lang="en-GB" sz="2700" spc="-1" strike="noStrike">
              <a:latin typeface="Arial"/>
            </a:endParaRPr>
          </a:p>
        </p:txBody>
      </p:sp>
      <p:pic>
        <p:nvPicPr>
          <p:cNvPr id="329" name="Picture 4" descr=""/>
          <p:cNvPicPr/>
          <p:nvPr/>
        </p:nvPicPr>
        <p:blipFill>
          <a:blip r:embed="rId3"/>
          <a:stretch/>
        </p:blipFill>
        <p:spPr>
          <a:xfrm>
            <a:off x="0" y="-27000"/>
            <a:ext cx="1177560" cy="1079280"/>
          </a:xfrm>
          <a:prstGeom prst="rect">
            <a:avLst/>
          </a:prstGeom>
          <a:ln>
            <a:noFill/>
          </a:ln>
        </p:spPr>
      </p:pic>
      <p:pic>
        <p:nvPicPr>
          <p:cNvPr id="330" name="Picture 6" descr=""/>
          <p:cNvPicPr/>
          <p:nvPr/>
        </p:nvPicPr>
        <p:blipFill>
          <a:blip r:embed="rId4"/>
          <a:stretch/>
        </p:blipFill>
        <p:spPr>
          <a:xfrm>
            <a:off x="6843960" y="1089000"/>
            <a:ext cx="2282040" cy="1289880"/>
          </a:xfrm>
          <a:prstGeom prst="rect">
            <a:avLst/>
          </a:prstGeom>
          <a:ln>
            <a:noFill/>
          </a:ln>
        </p:spPr>
      </p:pic>
    </p:spTree>
  </p:cSld>
  <mc:AlternateContent>
    <mc:Choice Requires="p14">
      <p:transition spd="slow" p14:dur="2000"/>
    </mc:Choice>
    <mc:Fallback>
      <p:transition spd="slow"/>
    </mc:Fallback>
  </mc:AlternateContent>
  <p:timing>
    <p:tnLst>
      <p:par>
        <p:cTn id="35" dur="indefinite" restart="never" nodeType="tmRoot">
          <p:childTnLst>
            <p:seq>
              <p:cTn id="36" dur="indefinite" nodeType="mainSeq">
                <p:childTnLst>
                  <p:par>
                    <p:cTn id="37" fill="hold">
                      <p:stCondLst>
                        <p:cond delay="indefinite"/>
                      </p:stCondLst>
                      <p:childTnLst>
                        <p:par>
                          <p:cTn id="38" fill="hold">
                            <p:stCondLst>
                              <p:cond delay="0"/>
                            </p:stCondLst>
                            <p:childTnLst>
                              <p:par>
                                <p:cTn id="39" nodeType="clickEffect" fill="hold" presetClass="exit" presetID="10">
                                  <p:stCondLst>
                                    <p:cond delay="0"/>
                                  </p:stCondLst>
                                  <p:childTnLst>
                                    <p:animEffect filter="fade" transition="out">
                                      <p:cBhvr additive="repl">
                                        <p:cTn id="40" dur="500"/>
                                        <p:tgtEl>
                                          <p:spTgt spid="325"/>
                                        </p:tgtEl>
                                      </p:cBhvr>
                                    </p:animEffect>
                                    <p:set>
                                      <p:cBhvr>
                                        <p:cTn id="41" dur="1" fill="hold">
                                          <p:stCondLst>
                                            <p:cond delay="499"/>
                                          </p:stCondLst>
                                        </p:cTn>
                                        <p:tgtEl>
                                          <p:spTgt spid="32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nodeType="clickEffect" fill="hold" presetClass="exit" presetID="10">
                                  <p:stCondLst>
                                    <p:cond delay="0"/>
                                  </p:stCondLst>
                                  <p:childTnLst>
                                    <p:animEffect filter="fade" transition="out">
                                      <p:cBhvr additive="repl">
                                        <p:cTn id="45" dur="500"/>
                                        <p:tgtEl>
                                          <p:spTgt spid="325"/>
                                        </p:tgtEl>
                                      </p:cBhvr>
                                    </p:animEffect>
                                    <p:set>
                                      <p:cBhvr>
                                        <p:cTn id="46" dur="1" fill="hold">
                                          <p:stCondLst>
                                            <p:cond delay="499"/>
                                          </p:stCondLst>
                                        </p:cTn>
                                        <p:tgtEl>
                                          <p:spTgt spid="32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nodeType="clickEffect" fill="hold" presetClass="exit" presetID="10">
                                  <p:stCondLst>
                                    <p:cond delay="0"/>
                                  </p:stCondLst>
                                  <p:childTnLst>
                                    <p:animEffect filter="fade" transition="out">
                                      <p:cBhvr additive="repl">
                                        <p:cTn id="50" dur="500"/>
                                        <p:tgtEl>
                                          <p:spTgt spid="325"/>
                                        </p:tgtEl>
                                      </p:cBhvr>
                                    </p:animEffect>
                                    <p:set>
                                      <p:cBhvr>
                                        <p:cTn id="51" dur="1" fill="hold">
                                          <p:stCondLst>
                                            <p:cond delay="499"/>
                                          </p:stCondLst>
                                        </p:cTn>
                                        <p:tgtEl>
                                          <p:spTgt spid="325"/>
                                        </p:tgtEl>
                                        <p:attrNameLst>
                                          <p:attrName>style.visibility</p:attrName>
                                        </p:attrNameLst>
                                      </p:cBhvr>
                                      <p:to>
                                        <p:strVal val="hidden"/>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331" name="Chart 3"/>
          <p:cNvGraphicFramePr/>
          <p:nvPr/>
        </p:nvGraphicFramePr>
        <p:xfrm>
          <a:off x="-677520" y="817920"/>
          <a:ext cx="10498680" cy="598572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2" name="Chart 1"/>
          <p:cNvGraphicFramePr/>
          <p:nvPr/>
        </p:nvGraphicFramePr>
        <p:xfrm>
          <a:off x="-677520" y="827280"/>
          <a:ext cx="10498680" cy="5985720"/>
        </p:xfrm>
        <a:graphic>
          <a:graphicData uri="http://schemas.openxmlformats.org/drawingml/2006/chart">
            <c:chart xmlns:c="http://schemas.openxmlformats.org/drawingml/2006/chart" xmlns:r="http://schemas.openxmlformats.org/officeDocument/2006/relationships" r:id="rId2"/>
          </a:graphicData>
        </a:graphic>
      </p:graphicFrame>
      <p:sp>
        <p:nvSpPr>
          <p:cNvPr id="333"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3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35"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Lois types de l'UIT</a:t>
            </a:r>
            <a:endParaRPr b="0" lang="en-GB" sz="2700" spc="-1" strike="noStrike">
              <a:latin typeface="Arial"/>
            </a:endParaRPr>
          </a:p>
        </p:txBody>
      </p:sp>
      <p:pic>
        <p:nvPicPr>
          <p:cNvPr id="336" name="Picture 4" descr=""/>
          <p:cNvPicPr/>
          <p:nvPr/>
        </p:nvPicPr>
        <p:blipFill>
          <a:blip r:embed="rId3"/>
          <a:stretch/>
        </p:blipFill>
        <p:spPr>
          <a:xfrm>
            <a:off x="0" y="-27000"/>
            <a:ext cx="1177560" cy="1079280"/>
          </a:xfrm>
          <a:prstGeom prst="rect">
            <a:avLst/>
          </a:prstGeom>
          <a:ln>
            <a:noFill/>
          </a:ln>
        </p:spPr>
      </p:pic>
      <p:pic>
        <p:nvPicPr>
          <p:cNvPr id="337" name="Picture 12" descr=""/>
          <p:cNvPicPr/>
          <p:nvPr/>
        </p:nvPicPr>
        <p:blipFill>
          <a:blip r:embed="rId4"/>
          <a:stretch/>
        </p:blipFill>
        <p:spPr>
          <a:xfrm>
            <a:off x="7057080" y="1079640"/>
            <a:ext cx="2004480" cy="2004480"/>
          </a:xfrm>
          <a:prstGeom prst="rect">
            <a:avLst/>
          </a:prstGeom>
          <a:ln>
            <a:noFill/>
          </a:ln>
        </p:spPr>
      </p:pic>
    </p:spTree>
  </p:cSld>
  <mc:AlternateContent>
    <mc:Choice Requires="p14">
      <p:transition spd="slow" p14:dur="2000"/>
    </mc:Choice>
    <mc:Fallback>
      <p:transition spd="slow"/>
    </mc:Fallback>
  </mc:AlternateContent>
  <p:timing>
    <p:tnLst>
      <p:par>
        <p:cTn id="52" dur="indefinite" restart="never" nodeType="tmRoot">
          <p:childTnLst>
            <p:seq>
              <p:cTn id="53" dur="indefinite" nodeType="mainSeq">
                <p:childTnLst>
                  <p:par>
                    <p:cTn id="54" fill="hold">
                      <p:stCondLst>
                        <p:cond delay="indefinite"/>
                      </p:stCondLst>
                      <p:childTnLst>
                        <p:par>
                          <p:cTn id="55" fill="hold">
                            <p:stCondLst>
                              <p:cond delay="0"/>
                            </p:stCondLst>
                            <p:childTnLst>
                              <p:par>
                                <p:cTn id="56" nodeType="clickEffect" fill="hold" presetClass="exit" presetID="10">
                                  <p:stCondLst>
                                    <p:cond delay="0"/>
                                  </p:stCondLst>
                                  <p:childTnLst>
                                    <p:animEffect filter="fade" transition="out">
                                      <p:cBhvr additive="repl">
                                        <p:cTn id="57" dur="500"/>
                                        <p:tgtEl>
                                          <p:spTgt spid="332"/>
                                        </p:tgtEl>
                                      </p:cBhvr>
                                    </p:animEffect>
                                    <p:set>
                                      <p:cBhvr>
                                        <p:cTn id="58" dur="1" fill="hold">
                                          <p:stCondLst>
                                            <p:cond delay="499"/>
                                          </p:stCondLst>
                                        </p:cTn>
                                        <p:tgtEl>
                                          <p:spTgt spid="33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nodeType="clickEffect" fill="hold" presetClass="exit" presetID="10">
                                  <p:stCondLst>
                                    <p:cond delay="0"/>
                                  </p:stCondLst>
                                  <p:childTnLst>
                                    <p:animEffect filter="fade" transition="out">
                                      <p:cBhvr additive="repl">
                                        <p:cTn id="62" dur="500"/>
                                        <p:tgtEl>
                                          <p:spTgt spid="332"/>
                                        </p:tgtEl>
                                      </p:cBhvr>
                                    </p:animEffect>
                                    <p:set>
                                      <p:cBhvr>
                                        <p:cTn id="63" dur="1" fill="hold">
                                          <p:stCondLst>
                                            <p:cond delay="499"/>
                                          </p:stCondLst>
                                        </p:cTn>
                                        <p:tgtEl>
                                          <p:spTgt spid="332"/>
                                        </p:tgtEl>
                                        <p:attrNameLst>
                                          <p:attrName>style.visibility</p:attrName>
                                        </p:attrNameLst>
                                      </p:cBhvr>
                                      <p:to>
                                        <p:strVal val="hidden"/>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9" name="CustomShape 1"/>
          <p:cNvSpPr/>
          <p:nvPr/>
        </p:nvSpPr>
        <p:spPr>
          <a:xfrm>
            <a:off x="0" y="0"/>
            <a:ext cx="9143640" cy="360"/>
          </a:xfrm>
          <a:prstGeom prst="rect">
            <a:avLst/>
          </a:prstGeom>
          <a:noFill/>
          <a:ln>
            <a:noFill/>
          </a:ln>
        </p:spPr>
        <p:style>
          <a:lnRef idx="0"/>
          <a:fillRef idx="0"/>
          <a:effectRef idx="0"/>
          <a:fontRef idx="minor"/>
        </p:style>
      </p:sp>
      <p:sp>
        <p:nvSpPr>
          <p:cNvPr id="180"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81"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Contenu de la session</a:t>
            </a:r>
            <a:endParaRPr b="0" lang="en-GB" sz="3200" spc="-1" strike="noStrike">
              <a:latin typeface="Arial"/>
            </a:endParaRPr>
          </a:p>
        </p:txBody>
      </p:sp>
      <p:pic>
        <p:nvPicPr>
          <p:cNvPr id="182" name="Picture 4" descr=""/>
          <p:cNvPicPr/>
          <p:nvPr/>
        </p:nvPicPr>
        <p:blipFill>
          <a:blip r:embed="rId1"/>
          <a:stretch/>
        </p:blipFill>
        <p:spPr>
          <a:xfrm>
            <a:off x="0" y="-27000"/>
            <a:ext cx="1177560" cy="1079280"/>
          </a:xfrm>
          <a:prstGeom prst="rect">
            <a:avLst/>
          </a:prstGeom>
          <a:ln>
            <a:noFill/>
          </a:ln>
        </p:spPr>
      </p:pic>
      <p:sp>
        <p:nvSpPr>
          <p:cNvPr id="18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84"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185" name="TextShape 6"/>
          <p:cNvSpPr txBox="1"/>
          <p:nvPr/>
        </p:nvSpPr>
        <p:spPr>
          <a:xfrm>
            <a:off x="323640" y="1340640"/>
            <a:ext cx="8568720" cy="4969080"/>
          </a:xfrm>
          <a:prstGeom prst="rect">
            <a:avLst/>
          </a:prstGeom>
          <a:noFill/>
          <a:ln>
            <a:noFill/>
          </a:ln>
        </p:spPr>
        <p:txBody>
          <a:bodyPr>
            <a:normAutofit fontScale="88000"/>
          </a:bodyPr>
          <a:p>
            <a:pPr marL="514440" indent="-514080" algn="just">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Champ d'application et portée de la Convention de Budapest </a:t>
            </a:r>
            <a:endParaRPr b="0" lang="en-US" sz="3200" spc="-1" strike="noStrike">
              <a:solidFill>
                <a:srgbClr val="000000"/>
              </a:solidFill>
              <a:latin typeface="Verdana"/>
            </a:endParaRPr>
          </a:p>
          <a:p>
            <a:pPr marL="514440" indent="-514080" algn="just">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Fondements d'un traité sur la cybercriminalité</a:t>
            </a:r>
            <a:endParaRPr b="0" lang="en-US" sz="3200" spc="-1" strike="noStrike">
              <a:solidFill>
                <a:srgbClr val="000000"/>
              </a:solidFill>
              <a:latin typeface="Verdana"/>
            </a:endParaRPr>
          </a:p>
          <a:p>
            <a:pPr marL="514440" indent="-514080" algn="just">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Avantages de la Convention de Budapest </a:t>
            </a:r>
            <a:endParaRPr b="0" lang="en-US" sz="3200" spc="-1" strike="noStrike">
              <a:solidFill>
                <a:srgbClr val="000000"/>
              </a:solidFill>
              <a:latin typeface="Verdana"/>
            </a:endParaRPr>
          </a:p>
          <a:p>
            <a:pPr marL="514440" indent="-514080" algn="just">
              <a:lnSpc>
                <a:spcPct val="150000"/>
              </a:lnSpc>
              <a:spcBef>
                <a:spcPts val="641"/>
              </a:spcBef>
              <a:buClr>
                <a:srgbClr val="000000"/>
              </a:buClr>
              <a:buFont typeface="Verdana"/>
              <a:buAutoNum type="arabicPeriod"/>
            </a:pPr>
            <a:r>
              <a:rPr b="0" lang="en-US" sz="3200" spc="-1" strike="noStrike">
                <a:solidFill>
                  <a:srgbClr val="000000"/>
                </a:solidFill>
                <a:latin typeface="Verdana"/>
                <a:ea typeface="Verdana"/>
              </a:rPr>
              <a:t>Combattre les mythes </a:t>
            </a:r>
            <a:endParaRPr b="0" lang="en-US" sz="3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338" name="Chart 3"/>
          <p:cNvGraphicFramePr/>
          <p:nvPr/>
        </p:nvGraphicFramePr>
        <p:xfrm>
          <a:off x="-677520" y="817920"/>
          <a:ext cx="10498680" cy="598572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9" name="Chart 1"/>
          <p:cNvGraphicFramePr/>
          <p:nvPr/>
        </p:nvGraphicFramePr>
        <p:xfrm>
          <a:off x="-677520" y="827280"/>
          <a:ext cx="10498680" cy="5985720"/>
        </p:xfrm>
        <a:graphic>
          <a:graphicData uri="http://schemas.openxmlformats.org/drawingml/2006/chart">
            <c:chart xmlns:c="http://schemas.openxmlformats.org/drawingml/2006/chart" xmlns:r="http://schemas.openxmlformats.org/officeDocument/2006/relationships" r:id="rId2"/>
          </a:graphicData>
        </a:graphic>
      </p:graphicFrame>
      <p:sp>
        <p:nvSpPr>
          <p:cNvPr id="340"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41"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42"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La Convention de Malabo </a:t>
            </a:r>
            <a:endParaRPr b="0" lang="en-GB" sz="2700" spc="-1" strike="noStrike">
              <a:latin typeface="Arial"/>
            </a:endParaRPr>
          </a:p>
        </p:txBody>
      </p:sp>
      <p:pic>
        <p:nvPicPr>
          <p:cNvPr id="343" name="Picture 4" descr=""/>
          <p:cNvPicPr/>
          <p:nvPr/>
        </p:nvPicPr>
        <p:blipFill>
          <a:blip r:embed="rId3"/>
          <a:stretch/>
        </p:blipFill>
        <p:spPr>
          <a:xfrm>
            <a:off x="0" y="-27000"/>
            <a:ext cx="1177560" cy="1079280"/>
          </a:xfrm>
          <a:prstGeom prst="rect">
            <a:avLst/>
          </a:prstGeom>
          <a:ln>
            <a:noFill/>
          </a:ln>
        </p:spPr>
      </p:pic>
      <p:pic>
        <p:nvPicPr>
          <p:cNvPr id="344" name="Picture 2" descr=""/>
          <p:cNvPicPr/>
          <p:nvPr/>
        </p:nvPicPr>
        <p:blipFill>
          <a:blip r:embed="rId4"/>
          <a:stretch/>
        </p:blipFill>
        <p:spPr>
          <a:xfrm>
            <a:off x="7164360" y="1074600"/>
            <a:ext cx="2015640" cy="2354040"/>
          </a:xfrm>
          <a:prstGeom prst="rect">
            <a:avLst/>
          </a:prstGeom>
          <a:ln>
            <a:noFill/>
          </a:ln>
        </p:spPr>
      </p:pic>
      <p:sp>
        <p:nvSpPr>
          <p:cNvPr id="345" name="CustomShape 4"/>
          <p:cNvSpPr/>
          <p:nvPr/>
        </p:nvSpPr>
        <p:spPr>
          <a:xfrm>
            <a:off x="179640" y="1209600"/>
            <a:ext cx="2015640" cy="14619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en-GB" sz="1800" spc="-1" strike="noStrike">
                <a:solidFill>
                  <a:srgbClr val="000000"/>
                </a:solidFill>
                <a:latin typeface="Times New Roman"/>
                <a:ea typeface="MS PGothic"/>
              </a:rPr>
              <a:t>La Convention de Malabo et la Convention de Budapest sont complémentaires</a:t>
            </a:r>
            <a:endParaRPr b="0" lang="en-GB" sz="1800" spc="-1" strike="noStrike">
              <a:latin typeface="Arial"/>
            </a:endParaRPr>
          </a:p>
        </p:txBody>
      </p:sp>
    </p:spTree>
  </p:cSld>
  <mc:AlternateContent>
    <mc:Choice Requires="p14">
      <p:transition spd="slow" p14:dur="2000"/>
    </mc:Choice>
    <mc:Fallback>
      <p:transition spd="slow"/>
    </mc:Fallback>
  </mc:AlternateContent>
  <p:timing>
    <p:tnLst>
      <p:par>
        <p:cTn id="64" dur="indefinite" restart="never" nodeType="tmRoot">
          <p:childTnLst>
            <p:seq>
              <p:cTn id="65" dur="indefinite" nodeType="mainSeq">
                <p:childTnLst>
                  <p:par>
                    <p:cTn id="66" fill="hold">
                      <p:stCondLst>
                        <p:cond delay="indefinite"/>
                      </p:stCondLst>
                      <p:childTnLst>
                        <p:par>
                          <p:cTn id="67" fill="hold">
                            <p:stCondLst>
                              <p:cond delay="0"/>
                            </p:stCondLst>
                            <p:childTnLst>
                              <p:par>
                                <p:cTn id="68" nodeType="clickEffect" fill="hold" presetClass="exit" presetID="10">
                                  <p:stCondLst>
                                    <p:cond delay="0"/>
                                  </p:stCondLst>
                                  <p:childTnLst>
                                    <p:animEffect filter="fade" transition="out">
                                      <p:cBhvr additive="repl">
                                        <p:cTn id="69" dur="500"/>
                                        <p:tgtEl>
                                          <p:spTgt spid="339"/>
                                        </p:tgtEl>
                                      </p:cBhvr>
                                    </p:animEffect>
                                    <p:set>
                                      <p:cBhvr>
                                        <p:cTn id="70" dur="1" fill="hold">
                                          <p:stCondLst>
                                            <p:cond delay="499"/>
                                          </p:stCondLst>
                                        </p:cTn>
                                        <p:tgtEl>
                                          <p:spTgt spid="339"/>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nodeType="clickEffect" fill="hold" presetClass="exit" presetID="10">
                                  <p:stCondLst>
                                    <p:cond delay="0"/>
                                  </p:stCondLst>
                                  <p:childTnLst>
                                    <p:animEffect filter="fade" transition="out">
                                      <p:cBhvr additive="repl">
                                        <p:cTn id="74" dur="500"/>
                                        <p:tgtEl>
                                          <p:spTgt spid="339"/>
                                        </p:tgtEl>
                                      </p:cBhvr>
                                    </p:animEffect>
                                    <p:set>
                                      <p:cBhvr>
                                        <p:cTn id="75" dur="1" fill="hold">
                                          <p:stCondLst>
                                            <p:cond delay="499"/>
                                          </p:stCondLst>
                                        </p:cTn>
                                        <p:tgtEl>
                                          <p:spTgt spid="339"/>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nodeType="clickEffect" fill="hold" presetClass="exit" presetID="10">
                                  <p:stCondLst>
                                    <p:cond delay="0"/>
                                  </p:stCondLst>
                                  <p:childTnLst>
                                    <p:animEffect filter="fade" transition="out">
                                      <p:cBhvr additive="repl">
                                        <p:cTn id="79" dur="500"/>
                                        <p:tgtEl>
                                          <p:spTgt spid="339"/>
                                        </p:tgtEl>
                                      </p:cBhvr>
                                    </p:animEffect>
                                    <p:set>
                                      <p:cBhvr>
                                        <p:cTn id="80" dur="1" fill="hold">
                                          <p:stCondLst>
                                            <p:cond delay="499"/>
                                          </p:stCondLst>
                                        </p:cTn>
                                        <p:tgtEl>
                                          <p:spTgt spid="339"/>
                                        </p:tgtEl>
                                        <p:attrNameLst>
                                          <p:attrName>style.visibility</p:attrName>
                                        </p:attrNameLst>
                                      </p:cBhvr>
                                      <p:to>
                                        <p:strVal val="hidden"/>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346" name="Chart 3"/>
          <p:cNvGraphicFramePr/>
          <p:nvPr/>
        </p:nvGraphicFramePr>
        <p:xfrm>
          <a:off x="-677520" y="817920"/>
          <a:ext cx="10498680" cy="598572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47" name="Chart 1"/>
          <p:cNvGraphicFramePr/>
          <p:nvPr/>
        </p:nvGraphicFramePr>
        <p:xfrm>
          <a:off x="-677520" y="827280"/>
          <a:ext cx="10498680" cy="5985720"/>
        </p:xfrm>
        <a:graphic>
          <a:graphicData uri="http://schemas.openxmlformats.org/drawingml/2006/chart">
            <c:chart xmlns:c="http://schemas.openxmlformats.org/drawingml/2006/chart" xmlns:r="http://schemas.openxmlformats.org/officeDocument/2006/relationships" r:id="rId2"/>
          </a:graphicData>
        </a:graphic>
      </p:graphicFrame>
      <p:sp>
        <p:nvSpPr>
          <p:cNvPr id="348"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49"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50"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Convention de la Ligue arabe</a:t>
            </a:r>
            <a:endParaRPr b="0" lang="en-GB" sz="2700" spc="-1" strike="noStrike">
              <a:latin typeface="Arial"/>
            </a:endParaRPr>
          </a:p>
        </p:txBody>
      </p:sp>
      <p:pic>
        <p:nvPicPr>
          <p:cNvPr id="351" name="Picture 4" descr=""/>
          <p:cNvPicPr/>
          <p:nvPr/>
        </p:nvPicPr>
        <p:blipFill>
          <a:blip r:embed="rId3"/>
          <a:stretch/>
        </p:blipFill>
        <p:spPr>
          <a:xfrm>
            <a:off x="0" y="-27000"/>
            <a:ext cx="1177560" cy="1079280"/>
          </a:xfrm>
          <a:prstGeom prst="rect">
            <a:avLst/>
          </a:prstGeom>
          <a:ln>
            <a:noFill/>
          </a:ln>
        </p:spPr>
      </p:pic>
      <p:sp>
        <p:nvSpPr>
          <p:cNvPr id="352" name="CustomShape 4"/>
          <p:cNvSpPr/>
          <p:nvPr/>
        </p:nvSpPr>
        <p:spPr>
          <a:xfrm>
            <a:off x="179640" y="1209600"/>
            <a:ext cx="2376000" cy="173628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en-GB" sz="1800" spc="-1" strike="noStrike">
                <a:solidFill>
                  <a:srgbClr val="000000"/>
                </a:solidFill>
                <a:latin typeface="Times New Roman"/>
                <a:ea typeface="MS PGothic"/>
              </a:rPr>
              <a:t>La Convention arabe reprend en grande partie les dispositions de la Convention de Budapest - mais elle n'est pas globale </a:t>
            </a:r>
            <a:endParaRPr b="0" lang="en-GB" sz="1800" spc="-1" strike="noStrike">
              <a:latin typeface="Arial"/>
            </a:endParaRPr>
          </a:p>
        </p:txBody>
      </p:sp>
      <p:pic>
        <p:nvPicPr>
          <p:cNvPr id="353" name="Picture 2" descr=""/>
          <p:cNvPicPr/>
          <p:nvPr/>
        </p:nvPicPr>
        <p:blipFill>
          <a:blip r:embed="rId4"/>
          <a:stretch/>
        </p:blipFill>
        <p:spPr>
          <a:xfrm>
            <a:off x="6948360" y="1089000"/>
            <a:ext cx="2178000" cy="1505520"/>
          </a:xfrm>
          <a:prstGeom prst="rect">
            <a:avLst/>
          </a:prstGeom>
          <a:ln>
            <a:noFill/>
          </a:ln>
        </p:spPr>
      </p:pic>
    </p:spTree>
  </p:cSld>
  <mc:AlternateContent>
    <mc:Choice Requires="p14">
      <p:transition spd="slow" p14:dur="2000"/>
    </mc:Choice>
    <mc:Fallback>
      <p:transition spd="slow"/>
    </mc:Fallback>
  </mc:AlternateContent>
  <p:timing>
    <p:tnLst>
      <p:par>
        <p:cTn id="81" dur="indefinite" restart="never" nodeType="tmRoot">
          <p:childTnLst>
            <p:seq>
              <p:cTn id="82" dur="indefinite" nodeType="mainSeq">
                <p:childTnLst>
                  <p:par>
                    <p:cTn id="83" fill="hold">
                      <p:stCondLst>
                        <p:cond delay="indefinite"/>
                      </p:stCondLst>
                      <p:childTnLst>
                        <p:par>
                          <p:cTn id="84" fill="hold">
                            <p:stCondLst>
                              <p:cond delay="0"/>
                            </p:stCondLst>
                            <p:childTnLst>
                              <p:par>
                                <p:cTn id="85" nodeType="clickEffect" fill="hold" presetClass="exit" presetID="10">
                                  <p:stCondLst>
                                    <p:cond delay="0"/>
                                  </p:stCondLst>
                                  <p:childTnLst>
                                    <p:animEffect filter="fade" transition="out">
                                      <p:cBhvr additive="repl">
                                        <p:cTn id="86" dur="500"/>
                                        <p:tgtEl>
                                          <p:spTgt spid="347"/>
                                        </p:tgtEl>
                                      </p:cBhvr>
                                    </p:animEffect>
                                    <p:set>
                                      <p:cBhvr>
                                        <p:cTn id="87" dur="1" fill="hold">
                                          <p:stCondLst>
                                            <p:cond delay="499"/>
                                          </p:stCondLst>
                                        </p:cTn>
                                        <p:tgtEl>
                                          <p:spTgt spid="347"/>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nodeType="clickEffect" fill="hold" presetClass="exit" presetID="10">
                                  <p:stCondLst>
                                    <p:cond delay="0"/>
                                  </p:stCondLst>
                                  <p:childTnLst>
                                    <p:animEffect filter="fade" transition="out">
                                      <p:cBhvr additive="repl">
                                        <p:cTn id="91" dur="500"/>
                                        <p:tgtEl>
                                          <p:spTgt spid="347"/>
                                        </p:tgtEl>
                                      </p:cBhvr>
                                    </p:animEffect>
                                    <p:set>
                                      <p:cBhvr>
                                        <p:cTn id="92" dur="1" fill="hold">
                                          <p:stCondLst>
                                            <p:cond delay="499"/>
                                          </p:stCondLst>
                                        </p:cTn>
                                        <p:tgtEl>
                                          <p:spTgt spid="347"/>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nodeType="clickEffect" fill="hold" presetClass="exit" presetID="10">
                                  <p:stCondLst>
                                    <p:cond delay="0"/>
                                  </p:stCondLst>
                                  <p:childTnLst>
                                    <p:animEffect filter="fade" transition="out">
                                      <p:cBhvr additive="repl">
                                        <p:cTn id="96" dur="500"/>
                                        <p:tgtEl>
                                          <p:spTgt spid="347"/>
                                        </p:tgtEl>
                                      </p:cBhvr>
                                    </p:animEffect>
                                    <p:set>
                                      <p:cBhvr>
                                        <p:cTn id="97" dur="1" fill="hold">
                                          <p:stCondLst>
                                            <p:cond delay="499"/>
                                          </p:stCondLst>
                                        </p:cTn>
                                        <p:tgtEl>
                                          <p:spTgt spid="347"/>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nodeType="clickEffect" fill="hold" presetClass="exit" presetID="10">
                                  <p:stCondLst>
                                    <p:cond delay="0"/>
                                  </p:stCondLst>
                                  <p:childTnLst>
                                    <p:animEffect filter="fade" transition="out">
                                      <p:cBhvr additive="repl">
                                        <p:cTn id="101" dur="500"/>
                                        <p:tgtEl>
                                          <p:spTgt spid="347"/>
                                        </p:tgtEl>
                                      </p:cBhvr>
                                    </p:animEffect>
                                    <p:set>
                                      <p:cBhvr>
                                        <p:cTn id="102" dur="1" fill="hold">
                                          <p:stCondLst>
                                            <p:cond delay="499"/>
                                          </p:stCondLst>
                                        </p:cTn>
                                        <p:tgtEl>
                                          <p:spTgt spid="347"/>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nodeType="clickEffect" fill="hold" presetClass="exit" presetID="10">
                                  <p:stCondLst>
                                    <p:cond delay="0"/>
                                  </p:stCondLst>
                                  <p:childTnLst>
                                    <p:animEffect filter="fade" transition="out">
                                      <p:cBhvr additive="repl">
                                        <p:cTn id="106" dur="500"/>
                                        <p:tgtEl>
                                          <p:spTgt spid="347"/>
                                        </p:tgtEl>
                                      </p:cBhvr>
                                    </p:animEffect>
                                    <p:set>
                                      <p:cBhvr>
                                        <p:cTn id="107" dur="1" fill="hold">
                                          <p:stCondLst>
                                            <p:cond delay="499"/>
                                          </p:stCondLst>
                                        </p:cTn>
                                        <p:tgtEl>
                                          <p:spTgt spid="347"/>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nodeType="clickEffect" fill="hold" presetClass="exit" presetID="10">
                                  <p:stCondLst>
                                    <p:cond delay="0"/>
                                  </p:stCondLst>
                                  <p:childTnLst>
                                    <p:animEffect filter="fade" transition="out">
                                      <p:cBhvr additive="repl">
                                        <p:cTn id="111" dur="500"/>
                                        <p:tgtEl>
                                          <p:spTgt spid="347"/>
                                        </p:tgtEl>
                                      </p:cBhvr>
                                    </p:animEffect>
                                    <p:set>
                                      <p:cBhvr>
                                        <p:cTn id="112" dur="1" fill="hold">
                                          <p:stCondLst>
                                            <p:cond delay="499"/>
                                          </p:stCondLst>
                                        </p:cTn>
                                        <p:tgtEl>
                                          <p:spTgt spid="347"/>
                                        </p:tgtEl>
                                        <p:attrNameLst>
                                          <p:attrName>style.visibility</p:attrName>
                                        </p:attrNameLst>
                                      </p:cBhvr>
                                      <p:to>
                                        <p:strVal val="hidden"/>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4" name="TextShape 1"/>
          <p:cNvSpPr txBox="1"/>
          <p:nvPr/>
        </p:nvSpPr>
        <p:spPr>
          <a:xfrm>
            <a:off x="649440" y="4406760"/>
            <a:ext cx="824292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Avantages de la convention de Budapest</a:t>
            </a:r>
            <a:endParaRPr b="0" lang="en-US" sz="4000" spc="-1" strike="noStrike">
              <a:solidFill>
                <a:srgbClr val="000000"/>
              </a:solidFill>
              <a:latin typeface="Calibri"/>
            </a:endParaRPr>
          </a:p>
        </p:txBody>
      </p:sp>
      <p:sp>
        <p:nvSpPr>
          <p:cNvPr id="355"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La Convention de Budapest - Un aperçu </a:t>
            </a:r>
            <a:endParaRPr b="0" lang="en-US" sz="2000" spc="-1" strike="noStrike">
              <a:solidFill>
                <a:srgbClr val="000000"/>
              </a:solidFill>
              <a:latin typeface="Verdana"/>
            </a:endParaRPr>
          </a:p>
        </p:txBody>
      </p:sp>
      <p:sp>
        <p:nvSpPr>
          <p:cNvPr id="356"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C017CCC1-C937-4D29-8BBD-DC7108153442}"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357"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58"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59"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3</a:t>
            </a:r>
            <a:endParaRPr b="0" lang="en-GB" sz="3200" spc="-1" strike="noStrike">
              <a:latin typeface="Arial"/>
            </a:endParaRPr>
          </a:p>
        </p:txBody>
      </p:sp>
      <p:pic>
        <p:nvPicPr>
          <p:cNvPr id="360"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1" name="CustomShape 1"/>
          <p:cNvSpPr/>
          <p:nvPr/>
        </p:nvSpPr>
        <p:spPr>
          <a:xfrm>
            <a:off x="0" y="-184680"/>
            <a:ext cx="184320" cy="369000"/>
          </a:xfrm>
          <a:prstGeom prst="rect">
            <a:avLst/>
          </a:prstGeom>
          <a:noFill/>
          <a:ln>
            <a:noFill/>
          </a:ln>
        </p:spPr>
        <p:style>
          <a:lnRef idx="0"/>
          <a:fillRef idx="0"/>
          <a:effectRef idx="0"/>
          <a:fontRef idx="minor"/>
        </p:style>
      </p:sp>
      <p:sp>
        <p:nvSpPr>
          <p:cNvPr id="362"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63" name="CustomShape 3"/>
          <p:cNvSpPr/>
          <p:nvPr/>
        </p:nvSpPr>
        <p:spPr>
          <a:xfrm>
            <a:off x="0" y="-184680"/>
            <a:ext cx="184320" cy="369000"/>
          </a:xfrm>
          <a:prstGeom prst="rect">
            <a:avLst/>
          </a:prstGeom>
          <a:noFill/>
          <a:ln>
            <a:noFill/>
          </a:ln>
        </p:spPr>
        <p:style>
          <a:lnRef idx="0"/>
          <a:fillRef idx="0"/>
          <a:effectRef idx="0"/>
          <a:fontRef idx="minor"/>
        </p:style>
      </p:sp>
      <p:sp>
        <p:nvSpPr>
          <p:cNvPr id="364" name="CustomShape 4"/>
          <p:cNvSpPr/>
          <p:nvPr/>
        </p:nvSpPr>
        <p:spPr>
          <a:xfrm>
            <a:off x="5292720" y="2068560"/>
            <a:ext cx="3128760" cy="461520"/>
          </a:xfrm>
          <a:prstGeom prst="rect">
            <a:avLst/>
          </a:prstGeom>
          <a:noFill/>
          <a:ln>
            <a:noFill/>
          </a:ln>
        </p:spPr>
        <p:style>
          <a:lnRef idx="0"/>
          <a:fillRef idx="0"/>
          <a:effectRef idx="0"/>
          <a:fontRef idx="minor"/>
        </p:style>
      </p:sp>
      <p:sp>
        <p:nvSpPr>
          <p:cNvPr id="365" name="CustomShape 5"/>
          <p:cNvSpPr/>
          <p:nvPr/>
        </p:nvSpPr>
        <p:spPr>
          <a:xfrm>
            <a:off x="1258920" y="-273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Benefits of the Budapest Convention</a:t>
            </a:r>
            <a:endParaRPr b="0" lang="en-GB" sz="3100" spc="-1" strike="noStrike">
              <a:latin typeface="Arial"/>
            </a:endParaRPr>
          </a:p>
        </p:txBody>
      </p:sp>
      <p:sp>
        <p:nvSpPr>
          <p:cNvPr id="366"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367" name="Picture 4" descr=""/>
          <p:cNvPicPr/>
          <p:nvPr/>
        </p:nvPicPr>
        <p:blipFill>
          <a:blip r:embed="rId1"/>
          <a:stretch/>
        </p:blipFill>
        <p:spPr>
          <a:xfrm>
            <a:off x="0" y="-27000"/>
            <a:ext cx="1177560" cy="1079280"/>
          </a:xfrm>
          <a:prstGeom prst="rect">
            <a:avLst/>
          </a:prstGeom>
          <a:ln>
            <a:noFill/>
          </a:ln>
        </p:spPr>
      </p:pic>
      <p:pic>
        <p:nvPicPr>
          <p:cNvPr id="368" name="Picture 3" descr=""/>
          <p:cNvPicPr/>
          <p:nvPr/>
        </p:nvPicPr>
        <p:blipFill>
          <a:blip r:embed="rId2"/>
          <a:stretch/>
        </p:blipFill>
        <p:spPr>
          <a:xfrm>
            <a:off x="726120" y="1304280"/>
            <a:ext cx="7457760" cy="4924080"/>
          </a:xfrm>
          <a:prstGeom prst="rect">
            <a:avLst/>
          </a:prstGeom>
          <a:ln>
            <a:noFill/>
          </a:ln>
        </p:spPr>
      </p:pic>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69" name="Online Media 1" descr=""/>
          <p:cNvPicPr/>
          <p:nvPr/>
        </p:nvPicPr>
        <p:blipFill>
          <a:blip r:embed="rId1"/>
          <a:stretch/>
        </p:blipFill>
        <p:spPr>
          <a:xfrm>
            <a:off x="0" y="1070640"/>
            <a:ext cx="9155520" cy="5517360"/>
          </a:xfrm>
          <a:prstGeom prst="rect">
            <a:avLst/>
          </a:prstGeom>
          <a:ln>
            <a:noFill/>
          </a:ln>
        </p:spPr>
      </p:pic>
      <p:sp>
        <p:nvSpPr>
          <p:cNvPr id="370" name="CustomShape 1"/>
          <p:cNvSpPr/>
          <p:nvPr/>
        </p:nvSpPr>
        <p:spPr>
          <a:xfrm>
            <a:off x="0" y="-184680"/>
            <a:ext cx="184320" cy="369000"/>
          </a:xfrm>
          <a:prstGeom prst="rect">
            <a:avLst/>
          </a:prstGeom>
          <a:noFill/>
          <a:ln>
            <a:noFill/>
          </a:ln>
        </p:spPr>
        <p:style>
          <a:lnRef idx="0"/>
          <a:fillRef idx="0"/>
          <a:effectRef idx="0"/>
          <a:fontRef idx="minor"/>
        </p:style>
      </p:sp>
      <p:sp>
        <p:nvSpPr>
          <p:cNvPr id="37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72" name="CustomShape 3"/>
          <p:cNvSpPr/>
          <p:nvPr/>
        </p:nvSpPr>
        <p:spPr>
          <a:xfrm>
            <a:off x="0" y="-184680"/>
            <a:ext cx="184320" cy="369000"/>
          </a:xfrm>
          <a:prstGeom prst="rect">
            <a:avLst/>
          </a:prstGeom>
          <a:noFill/>
          <a:ln>
            <a:noFill/>
          </a:ln>
        </p:spPr>
        <p:style>
          <a:lnRef idx="0"/>
          <a:fillRef idx="0"/>
          <a:effectRef idx="0"/>
          <a:fontRef idx="minor"/>
        </p:style>
      </p:sp>
      <p:sp>
        <p:nvSpPr>
          <p:cNvPr id="373" name="CustomShape 4"/>
          <p:cNvSpPr/>
          <p:nvPr/>
        </p:nvSpPr>
        <p:spPr>
          <a:xfrm>
            <a:off x="1258920" y="-273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Avantages de la convention de Budapest</a:t>
            </a:r>
            <a:endParaRPr b="0" lang="en-GB" sz="3100" spc="-1" strike="noStrike">
              <a:latin typeface="Arial"/>
            </a:endParaRPr>
          </a:p>
        </p:txBody>
      </p:sp>
      <p:sp>
        <p:nvSpPr>
          <p:cNvPr id="374" name="CustomShape 5"/>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375" name="Picture 4" descr=""/>
          <p:cNvPicPr/>
          <p:nvPr/>
        </p:nvPicPr>
        <p:blipFill>
          <a:blip r:embed="rId2"/>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timing>
    <p:tnLst>
      <p:par>
        <p:cTn id="113" dur="indefinite" restart="never" nodeType="tmRoot">
          <p:childTnLst>
            <p:seq>
              <p:cTn id="114" dur="indefinite" nodeType="mainSeq">
                <p:childTnLst>
                  <p:par>
                    <p:cTn id="115" fill="hold">
                      <p:stCondLst>
                        <p:cond delay="indefinite"/>
                      </p:stCondLst>
                      <p:childTnLst>
                        <p:par>
                          <p:cTn id="116" fill="hold">
                            <p:stCondLst>
                              <p:cond delay="0"/>
                            </p:stCondLst>
                            <p:childTnLst>
                              <p:par>
                                <p:cTn id="117" nodeType="clickEffect" fill="hold" presetClass="mediacall">
                                  <p:stCondLst>
                                    <p:cond delay="0"/>
                                  </p:stCondLst>
                                  <p:childTnLst>
                                    <p:cmd type="call">
                                      <p:cBhvr>
                                        <p:cTn id="118" dur="1" fill="hold"/>
                                        <p:tgtEl>
                                          <p:spTgt spid="369"/>
                                        </p:tgtEl>
                                      </p:cBhvr>
                                    </p:cmd>
                                  </p:childTnLst>
                                </p:cTn>
                              </p:par>
                            </p:childTnLst>
                          </p:cTn>
                        </p:par>
                      </p:childTnLst>
                    </p:cTn>
                  </p:par>
                </p:childTnLst>
              </p:cTn>
              <p:prevCondLst>
                <p:cond delay="0" evt="onPrev">
                  <p:tgtEl>
                    <p:sldTgt/>
                  </p:tgtEl>
                </p:cond>
              </p:prevCondLst>
              <p:nextCondLst>
                <p:cond delay="0" evt="onNext">
                  <p:tgtEl>
                    <p:sldTgt/>
                  </p:tgtEl>
                </p:cond>
              </p:nextCondLst>
            </p:seq>
            <p:seq>
              <p:cTn id="119" restart="whenNotActive" nodeType="interactiveSeq" fill="hold">
                <p:childTnLst>
                  <p:par>
                    <p:cTn id="120" fill="hold">
                      <p:childTnLst>
                        <p:par>
                          <p:cTn id="121" fill="hold">
                            <p:stCondLst>
                              <p:cond delay="0"/>
                            </p:stCondLst>
                            <p:childTnLst>
                              <p:par>
                                <p:cTn id="122" nodeType="clickEffect" fill="hold" presetClass="mediacall">
                                  <p:stCondLst>
                                    <p:cond delay="0"/>
                                  </p:stCondLst>
                                  <p:childTnLst>
                                    <p:cmd type="call" cmd="togglePause">
                                      <p:cBhvr>
                                        <p:cTn id="123" dur="1" fill="hold"/>
                                        <p:tgtEl>
                                          <p:spTgt spid="369"/>
                                        </p:tgtEl>
                                      </p:cBhvr>
                                    </p:cmd>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6" name="CustomShape 1"/>
          <p:cNvSpPr/>
          <p:nvPr/>
        </p:nvSpPr>
        <p:spPr>
          <a:xfrm>
            <a:off x="0" y="-184680"/>
            <a:ext cx="184320" cy="369000"/>
          </a:xfrm>
          <a:prstGeom prst="rect">
            <a:avLst/>
          </a:prstGeom>
          <a:noFill/>
          <a:ln>
            <a:noFill/>
          </a:ln>
        </p:spPr>
        <p:style>
          <a:lnRef idx="0"/>
          <a:fillRef idx="0"/>
          <a:effectRef idx="0"/>
          <a:fontRef idx="minor"/>
        </p:style>
      </p:sp>
      <p:sp>
        <p:nvSpPr>
          <p:cNvPr id="377"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78" name="CustomShape 3"/>
          <p:cNvSpPr/>
          <p:nvPr/>
        </p:nvSpPr>
        <p:spPr>
          <a:xfrm>
            <a:off x="0" y="-184680"/>
            <a:ext cx="184320" cy="369000"/>
          </a:xfrm>
          <a:prstGeom prst="rect">
            <a:avLst/>
          </a:prstGeom>
          <a:noFill/>
          <a:ln>
            <a:noFill/>
          </a:ln>
        </p:spPr>
        <p:style>
          <a:lnRef idx="0"/>
          <a:fillRef idx="0"/>
          <a:effectRef idx="0"/>
          <a:fontRef idx="minor"/>
        </p:style>
      </p:sp>
      <p:sp>
        <p:nvSpPr>
          <p:cNvPr id="379" name="CustomShape 4"/>
          <p:cNvSpPr/>
          <p:nvPr/>
        </p:nvSpPr>
        <p:spPr>
          <a:xfrm>
            <a:off x="5292720" y="2068560"/>
            <a:ext cx="3128760" cy="461520"/>
          </a:xfrm>
          <a:prstGeom prst="rect">
            <a:avLst/>
          </a:prstGeom>
          <a:noFill/>
          <a:ln>
            <a:noFill/>
          </a:ln>
        </p:spPr>
        <p:style>
          <a:lnRef idx="0"/>
          <a:fillRef idx="0"/>
          <a:effectRef idx="0"/>
          <a:fontRef idx="minor"/>
        </p:style>
      </p:sp>
      <p:sp>
        <p:nvSpPr>
          <p:cNvPr id="380" name="CustomShape 5"/>
          <p:cNvSpPr/>
          <p:nvPr/>
        </p:nvSpPr>
        <p:spPr>
          <a:xfrm>
            <a:off x="1258920" y="-273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Améliorations des législations nationales </a:t>
            </a:r>
            <a:endParaRPr b="0" lang="en-GB" sz="3100" spc="-1" strike="noStrike">
              <a:latin typeface="Arial"/>
            </a:endParaRPr>
          </a:p>
        </p:txBody>
      </p:sp>
      <p:sp>
        <p:nvSpPr>
          <p:cNvPr id="381" name="CustomShape 6"/>
          <p:cNvSpPr/>
          <p:nvPr/>
        </p:nvSpPr>
        <p:spPr>
          <a:xfrm>
            <a:off x="395640" y="1256040"/>
            <a:ext cx="8352720" cy="3654360"/>
          </a:xfrm>
          <a:prstGeom prst="rect">
            <a:avLst/>
          </a:prstGeom>
          <a:noFill/>
          <a:ln>
            <a:noFill/>
          </a:ln>
        </p:spPr>
        <p:style>
          <a:lnRef idx="0"/>
          <a:fillRef idx="0"/>
          <a:effectRef idx="0"/>
          <a:fontRef idx="minor"/>
        </p:style>
        <p:txBody>
          <a:bodyPr lIns="90000" rIns="90000" tIns="45000" bIns="45000">
            <a:spAutoFit/>
          </a:bodyPr>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La Convention de Budapest a eu un impact marqué sur l'harmonisation des législations</a:t>
            </a:r>
            <a:endParaRPr b="0" lang="en-GB" sz="2600" spc="-1" strike="noStrike">
              <a:latin typeface="Arial"/>
            </a:endParaRPr>
          </a:p>
          <a:p>
            <a:pPr algn="just">
              <a:lnSpc>
                <a:spcPct val="100000"/>
              </a:lnSpc>
            </a:pPr>
            <a:endParaRPr b="0" lang="en-GB" sz="2600" spc="-1" strike="noStrike">
              <a:latin typeface="Arial"/>
            </a:endParaRPr>
          </a:p>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Cet impact concerne à la fois les parties et les non-parties</a:t>
            </a:r>
            <a:endParaRPr b="0" lang="en-GB" sz="2600" spc="-1" strike="noStrike">
              <a:latin typeface="Arial"/>
            </a:endParaRPr>
          </a:p>
          <a:p>
            <a:pPr algn="just">
              <a:lnSpc>
                <a:spcPct val="100000"/>
              </a:lnSpc>
            </a:pPr>
            <a:endParaRPr b="0" lang="en-GB" sz="2600" spc="-1" strike="noStrike">
              <a:latin typeface="Arial"/>
            </a:endParaRPr>
          </a:p>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Au total, 193 États ont été interrogés pour évaluer l'impact de la Convention de Budapest au niveau mondial</a:t>
            </a:r>
            <a:endParaRPr b="0" lang="en-GB" sz="2600" spc="-1" strike="noStrike">
              <a:latin typeface="Arial"/>
            </a:endParaRPr>
          </a:p>
        </p:txBody>
      </p:sp>
      <p:sp>
        <p:nvSpPr>
          <p:cNvPr id="382"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383"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4"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385"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386" name="CustomShape 3"/>
          <p:cNvSpPr/>
          <p:nvPr/>
        </p:nvSpPr>
        <p:spPr>
          <a:xfrm>
            <a:off x="1177920" y="55080"/>
            <a:ext cx="7849800" cy="10040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000" spc="-1" strike="noStrike">
                <a:solidFill>
                  <a:srgbClr val="ffffff"/>
                </a:solidFill>
                <a:latin typeface="Verdana"/>
                <a:ea typeface="Verdana"/>
              </a:rPr>
              <a:t>Portée de la Convention de Budapest </a:t>
            </a:r>
            <a:endParaRPr b="0" lang="en-GB" sz="3000" spc="-1" strike="noStrike">
              <a:latin typeface="Arial"/>
            </a:endParaRPr>
          </a:p>
        </p:txBody>
      </p:sp>
      <p:pic>
        <p:nvPicPr>
          <p:cNvPr id="387" name="Picture 4" descr=""/>
          <p:cNvPicPr/>
          <p:nvPr/>
        </p:nvPicPr>
        <p:blipFill>
          <a:blip r:embed="rId1"/>
          <a:stretch/>
        </p:blipFill>
        <p:spPr>
          <a:xfrm>
            <a:off x="0" y="-27000"/>
            <a:ext cx="1177560" cy="1079280"/>
          </a:xfrm>
          <a:prstGeom prst="rect">
            <a:avLst/>
          </a:prstGeom>
          <a:ln>
            <a:noFill/>
          </a:ln>
        </p:spPr>
      </p:pic>
      <p:sp>
        <p:nvSpPr>
          <p:cNvPr id="388" name="CustomShape 4"/>
          <p:cNvSpPr/>
          <p:nvPr/>
        </p:nvSpPr>
        <p:spPr>
          <a:xfrm>
            <a:off x="288000" y="3622320"/>
            <a:ext cx="2195280" cy="8215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800" spc="-1" strike="noStrike">
                <a:solidFill>
                  <a:srgbClr val="000000"/>
                </a:solidFill>
                <a:latin typeface="Verdana"/>
                <a:ea typeface="MS PGothic"/>
              </a:rPr>
              <a:t>130</a:t>
            </a:r>
            <a:r>
              <a:rPr b="1" lang="en-GB" sz="4000" spc="-1" strike="noStrike">
                <a:solidFill>
                  <a:srgbClr val="000000"/>
                </a:solidFill>
                <a:latin typeface="Verdana"/>
                <a:ea typeface="MS PGothic"/>
              </a:rPr>
              <a:t>+</a:t>
            </a:r>
            <a:endParaRPr b="0" lang="en-GB" sz="4000" spc="-1" strike="noStrike">
              <a:latin typeface="Arial"/>
            </a:endParaRPr>
          </a:p>
        </p:txBody>
      </p:sp>
      <p:grpSp>
        <p:nvGrpSpPr>
          <p:cNvPr id="389" name="Group 5"/>
          <p:cNvGrpSpPr/>
          <p:nvPr/>
        </p:nvGrpSpPr>
        <p:grpSpPr>
          <a:xfrm>
            <a:off x="359640" y="1180800"/>
            <a:ext cx="8424360" cy="3757320"/>
            <a:chOff x="359640" y="1180800"/>
            <a:chExt cx="8424360" cy="3757320"/>
          </a:xfrm>
        </p:grpSpPr>
        <p:pic>
          <p:nvPicPr>
            <p:cNvPr id="390" name="Picture 311" descr=""/>
            <p:cNvPicPr/>
            <p:nvPr/>
          </p:nvPicPr>
          <p:blipFill>
            <a:blip r:embed="rId2"/>
            <a:stretch/>
          </p:blipFill>
          <p:spPr>
            <a:xfrm>
              <a:off x="359640" y="1180800"/>
              <a:ext cx="8424360" cy="3757320"/>
            </a:xfrm>
            <a:prstGeom prst="rect">
              <a:avLst/>
            </a:prstGeom>
            <a:ln w="3240">
              <a:solidFill>
                <a:schemeClr val="tx1"/>
              </a:solidFill>
              <a:miter/>
            </a:ln>
          </p:spPr>
        </p:pic>
        <p:sp>
          <p:nvSpPr>
            <p:cNvPr id="391" name="CustomShape 6"/>
            <p:cNvSpPr/>
            <p:nvPr/>
          </p:nvSpPr>
          <p:spPr>
            <a:xfrm>
              <a:off x="3750480" y="219996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2" name="CustomShape 7"/>
            <p:cNvSpPr/>
            <p:nvPr/>
          </p:nvSpPr>
          <p:spPr>
            <a:xfrm>
              <a:off x="3590280" y="222984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3" name="CustomShape 8"/>
            <p:cNvSpPr/>
            <p:nvPr/>
          </p:nvSpPr>
          <p:spPr>
            <a:xfrm>
              <a:off x="3856680" y="203148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4" name="CustomShape 9"/>
            <p:cNvSpPr/>
            <p:nvPr/>
          </p:nvSpPr>
          <p:spPr>
            <a:xfrm>
              <a:off x="4061520" y="212688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5" name="CustomShape 10"/>
            <p:cNvSpPr/>
            <p:nvPr/>
          </p:nvSpPr>
          <p:spPr>
            <a:xfrm>
              <a:off x="3751920" y="185688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6" name="CustomShape 11"/>
            <p:cNvSpPr/>
            <p:nvPr/>
          </p:nvSpPr>
          <p:spPr>
            <a:xfrm>
              <a:off x="3461400" y="1623600"/>
              <a:ext cx="630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7" name="CustomShape 12"/>
            <p:cNvSpPr/>
            <p:nvPr/>
          </p:nvSpPr>
          <p:spPr>
            <a:xfrm>
              <a:off x="3913920" y="191412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8" name="CustomShape 13"/>
            <p:cNvSpPr/>
            <p:nvPr/>
          </p:nvSpPr>
          <p:spPr>
            <a:xfrm>
              <a:off x="3888720" y="194436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399" name="CustomShape 14"/>
            <p:cNvSpPr/>
            <p:nvPr/>
          </p:nvSpPr>
          <p:spPr>
            <a:xfrm>
              <a:off x="4020480" y="191412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0" name="CustomShape 15"/>
            <p:cNvSpPr/>
            <p:nvPr/>
          </p:nvSpPr>
          <p:spPr>
            <a:xfrm>
              <a:off x="3979080" y="203472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1" name="CustomShape 16"/>
            <p:cNvSpPr/>
            <p:nvPr/>
          </p:nvSpPr>
          <p:spPr>
            <a:xfrm>
              <a:off x="4539600" y="200124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2" name="CustomShape 17"/>
            <p:cNvSpPr/>
            <p:nvPr/>
          </p:nvSpPr>
          <p:spPr>
            <a:xfrm>
              <a:off x="4885560" y="2204640"/>
              <a:ext cx="630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3" name="CustomShape 18"/>
            <p:cNvSpPr/>
            <p:nvPr/>
          </p:nvSpPr>
          <p:spPr>
            <a:xfrm>
              <a:off x="4755240" y="214740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4" name="CustomShape 19"/>
            <p:cNvSpPr/>
            <p:nvPr/>
          </p:nvSpPr>
          <p:spPr>
            <a:xfrm>
              <a:off x="4820400" y="218556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5" name="CustomShape 20"/>
            <p:cNvSpPr/>
            <p:nvPr/>
          </p:nvSpPr>
          <p:spPr>
            <a:xfrm>
              <a:off x="4367880" y="2069640"/>
              <a:ext cx="630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6" name="CustomShape 21"/>
            <p:cNvSpPr/>
            <p:nvPr/>
          </p:nvSpPr>
          <p:spPr>
            <a:xfrm>
              <a:off x="4429800" y="2036160"/>
              <a:ext cx="630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7" name="CustomShape 22"/>
            <p:cNvSpPr/>
            <p:nvPr/>
          </p:nvSpPr>
          <p:spPr>
            <a:xfrm>
              <a:off x="4361760" y="214596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8" name="CustomShape 23"/>
            <p:cNvSpPr/>
            <p:nvPr/>
          </p:nvSpPr>
          <p:spPr>
            <a:xfrm>
              <a:off x="4296600" y="216972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09" name="CustomShape 24"/>
            <p:cNvSpPr/>
            <p:nvPr/>
          </p:nvSpPr>
          <p:spPr>
            <a:xfrm>
              <a:off x="4172760" y="209808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0" name="CustomShape 25"/>
            <p:cNvSpPr/>
            <p:nvPr/>
          </p:nvSpPr>
          <p:spPr>
            <a:xfrm>
              <a:off x="4115520" y="206316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1" name="CustomShape 26"/>
            <p:cNvSpPr/>
            <p:nvPr/>
          </p:nvSpPr>
          <p:spPr>
            <a:xfrm>
              <a:off x="4264920" y="210456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2" name="CustomShape 27"/>
            <p:cNvSpPr/>
            <p:nvPr/>
          </p:nvSpPr>
          <p:spPr>
            <a:xfrm>
              <a:off x="4095000" y="203004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3" name="CustomShape 28"/>
            <p:cNvSpPr/>
            <p:nvPr/>
          </p:nvSpPr>
          <p:spPr>
            <a:xfrm>
              <a:off x="4231440" y="198216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4" name="CustomShape 29"/>
            <p:cNvSpPr/>
            <p:nvPr/>
          </p:nvSpPr>
          <p:spPr>
            <a:xfrm>
              <a:off x="4231440" y="203148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5" name="CustomShape 30"/>
            <p:cNvSpPr/>
            <p:nvPr/>
          </p:nvSpPr>
          <p:spPr>
            <a:xfrm>
              <a:off x="4223520" y="214092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6" name="CustomShape 31"/>
            <p:cNvSpPr/>
            <p:nvPr/>
          </p:nvSpPr>
          <p:spPr>
            <a:xfrm>
              <a:off x="4259880" y="218556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7" name="CustomShape 32"/>
            <p:cNvSpPr/>
            <p:nvPr/>
          </p:nvSpPr>
          <p:spPr>
            <a:xfrm>
              <a:off x="4001400" y="1682280"/>
              <a:ext cx="630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8" name="CustomShape 33"/>
            <p:cNvSpPr/>
            <p:nvPr/>
          </p:nvSpPr>
          <p:spPr>
            <a:xfrm>
              <a:off x="4330080" y="1675800"/>
              <a:ext cx="630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19" name="CustomShape 34"/>
            <p:cNvSpPr/>
            <p:nvPr/>
          </p:nvSpPr>
          <p:spPr>
            <a:xfrm>
              <a:off x="4334760" y="174564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0" name="CustomShape 35"/>
            <p:cNvSpPr/>
            <p:nvPr/>
          </p:nvSpPr>
          <p:spPr>
            <a:xfrm>
              <a:off x="4331520" y="1794960"/>
              <a:ext cx="630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1" name="CustomShape 36"/>
            <p:cNvSpPr/>
            <p:nvPr/>
          </p:nvSpPr>
          <p:spPr>
            <a:xfrm>
              <a:off x="4290120" y="181080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2" name="CustomShape 37"/>
            <p:cNvSpPr/>
            <p:nvPr/>
          </p:nvSpPr>
          <p:spPr>
            <a:xfrm>
              <a:off x="4001400" y="1802880"/>
              <a:ext cx="630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3" name="CustomShape 38"/>
            <p:cNvSpPr/>
            <p:nvPr/>
          </p:nvSpPr>
          <p:spPr>
            <a:xfrm>
              <a:off x="4210920" y="1885320"/>
              <a:ext cx="630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4" name="CustomShape 39"/>
            <p:cNvSpPr/>
            <p:nvPr/>
          </p:nvSpPr>
          <p:spPr>
            <a:xfrm>
              <a:off x="4129920" y="1953720"/>
              <a:ext cx="648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5" name="CustomShape 40"/>
            <p:cNvSpPr/>
            <p:nvPr/>
          </p:nvSpPr>
          <p:spPr>
            <a:xfrm>
              <a:off x="4115520" y="1704600"/>
              <a:ext cx="64800" cy="58320"/>
            </a:xfrm>
            <a:prstGeom prst="ellipse">
              <a:avLst/>
            </a:prstGeom>
            <a:solidFill>
              <a:srgbClr val="6699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6" name="CustomShape 41"/>
            <p:cNvSpPr/>
            <p:nvPr/>
          </p:nvSpPr>
          <p:spPr>
            <a:xfrm>
              <a:off x="3623400" y="1883880"/>
              <a:ext cx="63000" cy="58320"/>
            </a:xfrm>
            <a:prstGeom prst="ellipse">
              <a:avLst/>
            </a:prstGeom>
            <a:solidFill>
              <a:srgbClr val="6699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7" name="CustomShape 42"/>
            <p:cNvSpPr/>
            <p:nvPr/>
          </p:nvSpPr>
          <p:spPr>
            <a:xfrm>
              <a:off x="4574520" y="2244240"/>
              <a:ext cx="63000" cy="56880"/>
            </a:xfrm>
            <a:prstGeom prst="ellipse">
              <a:avLst/>
            </a:prstGeom>
            <a:solidFill>
              <a:srgbClr val="0000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8" name="CustomShape 43"/>
            <p:cNvSpPr/>
            <p:nvPr/>
          </p:nvSpPr>
          <p:spPr>
            <a:xfrm>
              <a:off x="1389960" y="2244240"/>
              <a:ext cx="64800" cy="56880"/>
            </a:xfrm>
            <a:prstGeom prst="ellipse">
              <a:avLst/>
            </a:prstGeom>
            <a:solidFill>
              <a:srgbClr val="000099"/>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29" name="CustomShape 44"/>
            <p:cNvSpPr/>
            <p:nvPr/>
          </p:nvSpPr>
          <p:spPr>
            <a:xfrm>
              <a:off x="1972440" y="278712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0" name="CustomShape 45"/>
            <p:cNvSpPr/>
            <p:nvPr/>
          </p:nvSpPr>
          <p:spPr>
            <a:xfrm>
              <a:off x="7085880" y="232200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1" name="CustomShape 46"/>
            <p:cNvSpPr/>
            <p:nvPr/>
          </p:nvSpPr>
          <p:spPr>
            <a:xfrm>
              <a:off x="7111080" y="3891960"/>
              <a:ext cx="630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2" name="CustomShape 47"/>
            <p:cNvSpPr/>
            <p:nvPr/>
          </p:nvSpPr>
          <p:spPr>
            <a:xfrm>
              <a:off x="4367880" y="4007880"/>
              <a:ext cx="63000" cy="58320"/>
            </a:xfrm>
            <a:prstGeom prst="ellipse">
              <a:avLst/>
            </a:prstGeom>
            <a:solidFill>
              <a:srgbClr val="6699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3" name="CustomShape 48"/>
            <p:cNvSpPr/>
            <p:nvPr/>
          </p:nvSpPr>
          <p:spPr>
            <a:xfrm>
              <a:off x="1519920" y="1823760"/>
              <a:ext cx="63000" cy="58320"/>
            </a:xfrm>
            <a:prstGeom prst="ellipse">
              <a:avLst/>
            </a:prstGeom>
            <a:solidFill>
              <a:srgbClr val="000099"/>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4" name="CustomShape 49"/>
            <p:cNvSpPr/>
            <p:nvPr/>
          </p:nvSpPr>
          <p:spPr>
            <a:xfrm>
              <a:off x="3921840" y="1972800"/>
              <a:ext cx="64800" cy="58320"/>
            </a:xfrm>
            <a:prstGeom prst="ellipse">
              <a:avLst/>
            </a:prstGeom>
            <a:solidFill>
              <a:srgbClr val="0000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5" name="CustomShape 50"/>
            <p:cNvSpPr/>
            <p:nvPr/>
          </p:nvSpPr>
          <p:spPr>
            <a:xfrm>
              <a:off x="4305960" y="2244240"/>
              <a:ext cx="648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6" name="CustomShape 51"/>
            <p:cNvSpPr/>
            <p:nvPr/>
          </p:nvSpPr>
          <p:spPr>
            <a:xfrm>
              <a:off x="1259640" y="2756880"/>
              <a:ext cx="64800" cy="58320"/>
            </a:xfrm>
            <a:prstGeom prst="ellipse">
              <a:avLst/>
            </a:prstGeom>
            <a:solidFill>
              <a:srgbClr val="00b0f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7" name="CustomShape 52"/>
            <p:cNvSpPr/>
            <p:nvPr/>
          </p:nvSpPr>
          <p:spPr>
            <a:xfrm>
              <a:off x="1713600" y="303012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8" name="CustomShape 53"/>
            <p:cNvSpPr/>
            <p:nvPr/>
          </p:nvSpPr>
          <p:spPr>
            <a:xfrm>
              <a:off x="1591560" y="300168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39" name="CustomShape 54"/>
            <p:cNvSpPr/>
            <p:nvPr/>
          </p:nvSpPr>
          <p:spPr>
            <a:xfrm>
              <a:off x="2231280" y="423972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0" name="CustomShape 55"/>
            <p:cNvSpPr/>
            <p:nvPr/>
          </p:nvSpPr>
          <p:spPr>
            <a:xfrm>
              <a:off x="2037600" y="427320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1" name="CustomShape 56"/>
            <p:cNvSpPr/>
            <p:nvPr/>
          </p:nvSpPr>
          <p:spPr>
            <a:xfrm>
              <a:off x="3590280" y="243792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2" name="CustomShape 57"/>
            <p:cNvSpPr/>
            <p:nvPr/>
          </p:nvSpPr>
          <p:spPr>
            <a:xfrm>
              <a:off x="3331440" y="290304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3" name="CustomShape 58"/>
            <p:cNvSpPr/>
            <p:nvPr/>
          </p:nvSpPr>
          <p:spPr>
            <a:xfrm>
              <a:off x="6827040" y="2874600"/>
              <a:ext cx="648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4" name="CustomShape 59"/>
            <p:cNvSpPr/>
            <p:nvPr/>
          </p:nvSpPr>
          <p:spPr>
            <a:xfrm>
              <a:off x="2169360" y="284292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5" name="CustomShape 60"/>
            <p:cNvSpPr/>
            <p:nvPr/>
          </p:nvSpPr>
          <p:spPr>
            <a:xfrm>
              <a:off x="2105640" y="2785680"/>
              <a:ext cx="630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6" name="CustomShape 61"/>
            <p:cNvSpPr/>
            <p:nvPr/>
          </p:nvSpPr>
          <p:spPr>
            <a:xfrm>
              <a:off x="2166120" y="280800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7" name="CustomShape 62"/>
            <p:cNvSpPr/>
            <p:nvPr/>
          </p:nvSpPr>
          <p:spPr>
            <a:xfrm>
              <a:off x="5726880" y="2669760"/>
              <a:ext cx="630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8" name="CustomShape 63"/>
            <p:cNvSpPr/>
            <p:nvPr/>
          </p:nvSpPr>
          <p:spPr>
            <a:xfrm>
              <a:off x="2169360" y="290772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49" name="CustomShape 64"/>
            <p:cNvSpPr/>
            <p:nvPr/>
          </p:nvSpPr>
          <p:spPr>
            <a:xfrm>
              <a:off x="1782000" y="281412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0" name="CustomShape 65"/>
            <p:cNvSpPr/>
            <p:nvPr/>
          </p:nvSpPr>
          <p:spPr>
            <a:xfrm>
              <a:off x="5468040" y="2495160"/>
              <a:ext cx="630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1" name="CustomShape 66"/>
            <p:cNvSpPr/>
            <p:nvPr/>
          </p:nvSpPr>
          <p:spPr>
            <a:xfrm>
              <a:off x="6696720" y="313488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2" name="CustomShape 67"/>
            <p:cNvSpPr/>
            <p:nvPr/>
          </p:nvSpPr>
          <p:spPr>
            <a:xfrm>
              <a:off x="2296440" y="3882600"/>
              <a:ext cx="648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3" name="CustomShape 68"/>
            <p:cNvSpPr/>
            <p:nvPr/>
          </p:nvSpPr>
          <p:spPr>
            <a:xfrm>
              <a:off x="6438240" y="336816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4" name="CustomShape 69"/>
            <p:cNvSpPr/>
            <p:nvPr/>
          </p:nvSpPr>
          <p:spPr>
            <a:xfrm>
              <a:off x="4365000" y="383184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5" name="CustomShape 70"/>
            <p:cNvSpPr/>
            <p:nvPr/>
          </p:nvSpPr>
          <p:spPr>
            <a:xfrm>
              <a:off x="5855400" y="3071520"/>
              <a:ext cx="64800" cy="58320"/>
            </a:xfrm>
            <a:prstGeom prst="ellipse">
              <a:avLst/>
            </a:prstGeom>
            <a:solidFill>
              <a:srgbClr val="000099"/>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6" name="CustomShape 71"/>
            <p:cNvSpPr/>
            <p:nvPr/>
          </p:nvSpPr>
          <p:spPr>
            <a:xfrm>
              <a:off x="6309360" y="2901600"/>
              <a:ext cx="630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7" name="CustomShape 72"/>
            <p:cNvSpPr/>
            <p:nvPr/>
          </p:nvSpPr>
          <p:spPr>
            <a:xfrm>
              <a:off x="6406200" y="318564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8" name="CustomShape 73"/>
            <p:cNvSpPr/>
            <p:nvPr/>
          </p:nvSpPr>
          <p:spPr>
            <a:xfrm>
              <a:off x="6373080" y="311436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59" name="CustomShape 74"/>
            <p:cNvSpPr/>
            <p:nvPr/>
          </p:nvSpPr>
          <p:spPr>
            <a:xfrm>
              <a:off x="3739320" y="3055320"/>
              <a:ext cx="630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0" name="CustomShape 75"/>
            <p:cNvSpPr/>
            <p:nvPr/>
          </p:nvSpPr>
          <p:spPr>
            <a:xfrm>
              <a:off x="7862040" y="434628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1" name="CustomShape 76"/>
            <p:cNvSpPr/>
            <p:nvPr/>
          </p:nvSpPr>
          <p:spPr>
            <a:xfrm>
              <a:off x="4058280" y="315720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2" name="CustomShape 77"/>
            <p:cNvSpPr/>
            <p:nvPr/>
          </p:nvSpPr>
          <p:spPr>
            <a:xfrm>
              <a:off x="3936240" y="286668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3" name="CustomShape 78"/>
            <p:cNvSpPr/>
            <p:nvPr/>
          </p:nvSpPr>
          <p:spPr>
            <a:xfrm>
              <a:off x="3840840" y="2468160"/>
              <a:ext cx="630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4" name="CustomShape 79"/>
            <p:cNvSpPr/>
            <p:nvPr/>
          </p:nvSpPr>
          <p:spPr>
            <a:xfrm>
              <a:off x="6342840" y="2766600"/>
              <a:ext cx="630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5" name="CustomShape 80"/>
            <p:cNvSpPr/>
            <p:nvPr/>
          </p:nvSpPr>
          <p:spPr>
            <a:xfrm>
              <a:off x="1918440" y="276660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6" name="CustomShape 81"/>
            <p:cNvSpPr/>
            <p:nvPr/>
          </p:nvSpPr>
          <p:spPr>
            <a:xfrm>
              <a:off x="7733520" y="3396960"/>
              <a:ext cx="630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7" name="CustomShape 82"/>
            <p:cNvSpPr/>
            <p:nvPr/>
          </p:nvSpPr>
          <p:spPr>
            <a:xfrm>
              <a:off x="4504680" y="2552400"/>
              <a:ext cx="630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8" name="CustomShape 83"/>
            <p:cNvSpPr/>
            <p:nvPr/>
          </p:nvSpPr>
          <p:spPr>
            <a:xfrm>
              <a:off x="1519920" y="291420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69" name="CustomShape 84"/>
            <p:cNvSpPr/>
            <p:nvPr/>
          </p:nvSpPr>
          <p:spPr>
            <a:xfrm>
              <a:off x="1597680" y="2930040"/>
              <a:ext cx="630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0" name="CustomShape 85"/>
            <p:cNvSpPr/>
            <p:nvPr/>
          </p:nvSpPr>
          <p:spPr>
            <a:xfrm>
              <a:off x="2424960" y="412380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1" name="CustomShape 86"/>
            <p:cNvSpPr/>
            <p:nvPr/>
          </p:nvSpPr>
          <p:spPr>
            <a:xfrm>
              <a:off x="6114240" y="206028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2" name="CustomShape 87"/>
            <p:cNvSpPr/>
            <p:nvPr/>
          </p:nvSpPr>
          <p:spPr>
            <a:xfrm>
              <a:off x="3612240" y="307152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3" name="CustomShape 88"/>
            <p:cNvSpPr/>
            <p:nvPr/>
          </p:nvSpPr>
          <p:spPr>
            <a:xfrm>
              <a:off x="5865120" y="252360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4" name="CustomShape 89"/>
            <p:cNvSpPr/>
            <p:nvPr/>
          </p:nvSpPr>
          <p:spPr>
            <a:xfrm>
              <a:off x="5096520" y="2634840"/>
              <a:ext cx="630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5" name="CustomShape 90"/>
            <p:cNvSpPr/>
            <p:nvPr/>
          </p:nvSpPr>
          <p:spPr>
            <a:xfrm>
              <a:off x="4852080" y="241560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6" name="CustomShape 91"/>
            <p:cNvSpPr/>
            <p:nvPr/>
          </p:nvSpPr>
          <p:spPr>
            <a:xfrm>
              <a:off x="7796880" y="349200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7" name="CustomShape 92"/>
            <p:cNvSpPr/>
            <p:nvPr/>
          </p:nvSpPr>
          <p:spPr>
            <a:xfrm>
              <a:off x="7927200" y="354276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8" name="CustomShape 93"/>
            <p:cNvSpPr/>
            <p:nvPr/>
          </p:nvSpPr>
          <p:spPr>
            <a:xfrm>
              <a:off x="4606200" y="324432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79" name="CustomShape 94"/>
            <p:cNvSpPr/>
            <p:nvPr/>
          </p:nvSpPr>
          <p:spPr>
            <a:xfrm>
              <a:off x="3440880" y="298260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0" name="CustomShape 95"/>
            <p:cNvSpPr/>
            <p:nvPr/>
          </p:nvSpPr>
          <p:spPr>
            <a:xfrm>
              <a:off x="7830360" y="339696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1" name="CustomShape 96"/>
            <p:cNvSpPr/>
            <p:nvPr/>
          </p:nvSpPr>
          <p:spPr>
            <a:xfrm>
              <a:off x="4161600" y="3823920"/>
              <a:ext cx="630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2" name="CustomShape 97"/>
            <p:cNvSpPr/>
            <p:nvPr/>
          </p:nvSpPr>
          <p:spPr>
            <a:xfrm>
              <a:off x="7468560" y="343476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3" name="CustomShape 98"/>
            <p:cNvSpPr/>
            <p:nvPr/>
          </p:nvSpPr>
          <p:spPr>
            <a:xfrm>
              <a:off x="6508080" y="287784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4" name="CustomShape 99"/>
            <p:cNvSpPr/>
            <p:nvPr/>
          </p:nvSpPr>
          <p:spPr>
            <a:xfrm>
              <a:off x="4736160" y="3273120"/>
              <a:ext cx="630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5" name="CustomShape 100"/>
            <p:cNvSpPr/>
            <p:nvPr/>
          </p:nvSpPr>
          <p:spPr>
            <a:xfrm>
              <a:off x="7409520" y="293472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6" name="CustomShape 101"/>
            <p:cNvSpPr/>
            <p:nvPr/>
          </p:nvSpPr>
          <p:spPr>
            <a:xfrm>
              <a:off x="4172760" y="252360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7" name="CustomShape 102"/>
            <p:cNvSpPr/>
            <p:nvPr/>
          </p:nvSpPr>
          <p:spPr>
            <a:xfrm>
              <a:off x="4671360" y="238572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8" name="CustomShape 103"/>
            <p:cNvSpPr/>
            <p:nvPr/>
          </p:nvSpPr>
          <p:spPr>
            <a:xfrm>
              <a:off x="5726880" y="3171240"/>
              <a:ext cx="630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89" name="CustomShape 104"/>
            <p:cNvSpPr/>
            <p:nvPr/>
          </p:nvSpPr>
          <p:spPr>
            <a:xfrm>
              <a:off x="7020720" y="348408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0" name="CustomShape 105"/>
            <p:cNvSpPr/>
            <p:nvPr/>
          </p:nvSpPr>
          <p:spPr>
            <a:xfrm>
              <a:off x="4671360" y="234432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1" name="CustomShape 106"/>
            <p:cNvSpPr/>
            <p:nvPr/>
          </p:nvSpPr>
          <p:spPr>
            <a:xfrm>
              <a:off x="8573400" y="363024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2" name="CustomShape 107"/>
            <p:cNvSpPr/>
            <p:nvPr/>
          </p:nvSpPr>
          <p:spPr>
            <a:xfrm>
              <a:off x="3807720" y="3052440"/>
              <a:ext cx="64800" cy="58320"/>
            </a:xfrm>
            <a:prstGeom prst="ellipse">
              <a:avLst/>
            </a:prstGeom>
            <a:solidFill>
              <a:srgbClr val="00b0f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3" name="CustomShape 108"/>
            <p:cNvSpPr/>
            <p:nvPr/>
          </p:nvSpPr>
          <p:spPr>
            <a:xfrm>
              <a:off x="3945600" y="3034800"/>
              <a:ext cx="64800" cy="58320"/>
            </a:xfrm>
            <a:prstGeom prst="ellipse">
              <a:avLst/>
            </a:prstGeom>
            <a:solidFill>
              <a:srgbClr val="00b0f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4" name="CustomShape 109"/>
            <p:cNvSpPr/>
            <p:nvPr/>
          </p:nvSpPr>
          <p:spPr>
            <a:xfrm>
              <a:off x="1778760" y="3426840"/>
              <a:ext cx="630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5" name="CustomShape 110"/>
            <p:cNvSpPr/>
            <p:nvPr/>
          </p:nvSpPr>
          <p:spPr>
            <a:xfrm>
              <a:off x="5128560" y="240948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6" name="CustomShape 111"/>
            <p:cNvSpPr/>
            <p:nvPr/>
          </p:nvSpPr>
          <p:spPr>
            <a:xfrm>
              <a:off x="1534320" y="2855520"/>
              <a:ext cx="64800" cy="56880"/>
            </a:xfrm>
            <a:prstGeom prst="ellipse">
              <a:avLst/>
            </a:prstGeom>
            <a:solidFill>
              <a:srgbClr val="0000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7" name="CustomShape 112"/>
            <p:cNvSpPr/>
            <p:nvPr/>
          </p:nvSpPr>
          <p:spPr>
            <a:xfrm>
              <a:off x="4399920" y="189504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8" name="CustomShape 113"/>
            <p:cNvSpPr/>
            <p:nvPr/>
          </p:nvSpPr>
          <p:spPr>
            <a:xfrm>
              <a:off x="2554920" y="360144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499" name="CustomShape 114"/>
            <p:cNvSpPr/>
            <p:nvPr/>
          </p:nvSpPr>
          <p:spPr>
            <a:xfrm>
              <a:off x="4514040" y="379512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0" name="CustomShape 115"/>
            <p:cNvSpPr/>
            <p:nvPr/>
          </p:nvSpPr>
          <p:spPr>
            <a:xfrm>
              <a:off x="3728160" y="2944440"/>
              <a:ext cx="630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1" name="CustomShape 116"/>
            <p:cNvSpPr/>
            <p:nvPr/>
          </p:nvSpPr>
          <p:spPr>
            <a:xfrm>
              <a:off x="3996360" y="2349000"/>
              <a:ext cx="64800" cy="58320"/>
            </a:xfrm>
            <a:prstGeom prst="ellipse">
              <a:avLst/>
            </a:prstGeom>
            <a:solidFill>
              <a:srgbClr val="00b0f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2" name="CustomShape 117"/>
            <p:cNvSpPr/>
            <p:nvPr/>
          </p:nvSpPr>
          <p:spPr>
            <a:xfrm>
              <a:off x="3899520" y="324900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3" name="CustomShape 118"/>
            <p:cNvSpPr/>
            <p:nvPr/>
          </p:nvSpPr>
          <p:spPr>
            <a:xfrm>
              <a:off x="6858720" y="232200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4" name="CustomShape 119"/>
            <p:cNvSpPr/>
            <p:nvPr/>
          </p:nvSpPr>
          <p:spPr>
            <a:xfrm>
              <a:off x="8251200" y="3742920"/>
              <a:ext cx="648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5" name="CustomShape 120"/>
            <p:cNvSpPr/>
            <p:nvPr/>
          </p:nvSpPr>
          <p:spPr>
            <a:xfrm>
              <a:off x="4179240" y="2347560"/>
              <a:ext cx="648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6" name="CustomShape 121"/>
            <p:cNvSpPr/>
            <p:nvPr/>
          </p:nvSpPr>
          <p:spPr>
            <a:xfrm>
              <a:off x="4568040" y="2358720"/>
              <a:ext cx="64800" cy="5832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7" name="CustomShape 122"/>
            <p:cNvSpPr/>
            <p:nvPr/>
          </p:nvSpPr>
          <p:spPr>
            <a:xfrm>
              <a:off x="3931560" y="2123640"/>
              <a:ext cx="64800" cy="5832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08" name="CustomShape 123"/>
            <p:cNvSpPr/>
            <p:nvPr/>
          </p:nvSpPr>
          <p:spPr>
            <a:xfrm>
              <a:off x="3807720" y="2144160"/>
              <a:ext cx="64800" cy="5688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grpSp>
      <p:sp>
        <p:nvSpPr>
          <p:cNvPr id="509" name="CustomShape 124"/>
          <p:cNvSpPr/>
          <p:nvPr/>
        </p:nvSpPr>
        <p:spPr>
          <a:xfrm>
            <a:off x="143640" y="5063760"/>
            <a:ext cx="2758680" cy="7300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400" spc="-1" strike="noStrike">
                <a:solidFill>
                  <a:srgbClr val="000000"/>
                </a:solidFill>
                <a:latin typeface="Verdana"/>
                <a:ea typeface="MS PGothic"/>
              </a:rPr>
              <a:t>Budapest Convention</a:t>
            </a:r>
            <a:endParaRPr b="0" lang="en-GB" sz="1400" spc="-1" strike="noStrike">
              <a:latin typeface="Arial"/>
            </a:endParaRPr>
          </a:p>
          <a:p>
            <a:pPr>
              <a:lnSpc>
                <a:spcPct val="100000"/>
              </a:lnSpc>
            </a:pPr>
            <a:r>
              <a:rPr b="1" lang="en-GB" sz="1400" spc="-1" strike="noStrike">
                <a:solidFill>
                  <a:srgbClr val="000000"/>
                </a:solidFill>
                <a:latin typeface="Verdana"/>
                <a:ea typeface="MS PGothic"/>
              </a:rPr>
              <a:t>Ratified/acceded: </a:t>
            </a:r>
            <a:r>
              <a:rPr b="1" lang="en-GB" sz="2800" spc="-1" strike="noStrike">
                <a:solidFill>
                  <a:srgbClr val="ff0000"/>
                </a:solidFill>
                <a:latin typeface="Verdana"/>
                <a:ea typeface="MS PGothic"/>
              </a:rPr>
              <a:t>65</a:t>
            </a:r>
            <a:endParaRPr b="0" lang="en-GB" sz="2800" spc="-1" strike="noStrike">
              <a:latin typeface="Arial"/>
            </a:endParaRPr>
          </a:p>
        </p:txBody>
      </p:sp>
      <p:sp>
        <p:nvSpPr>
          <p:cNvPr id="510" name="CustomShape 125"/>
          <p:cNvSpPr/>
          <p:nvPr/>
        </p:nvSpPr>
        <p:spPr>
          <a:xfrm>
            <a:off x="143640" y="5781600"/>
            <a:ext cx="2758680" cy="3034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400" spc="-1" strike="noStrike">
                <a:solidFill>
                  <a:srgbClr val="000000"/>
                </a:solidFill>
                <a:latin typeface="Verdana"/>
                <a:ea typeface="MS PGothic"/>
              </a:rPr>
              <a:t>Signed: 3</a:t>
            </a:r>
            <a:endParaRPr b="0" lang="en-GB" sz="1400" spc="-1" strike="noStrike">
              <a:latin typeface="Arial"/>
            </a:endParaRPr>
          </a:p>
        </p:txBody>
      </p:sp>
      <p:sp>
        <p:nvSpPr>
          <p:cNvPr id="511" name="CustomShape 126"/>
          <p:cNvSpPr/>
          <p:nvPr/>
        </p:nvSpPr>
        <p:spPr>
          <a:xfrm>
            <a:off x="143640" y="6213960"/>
            <a:ext cx="2758680" cy="3034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400" spc="-1" strike="noStrike">
                <a:solidFill>
                  <a:srgbClr val="000000"/>
                </a:solidFill>
                <a:latin typeface="Verdana"/>
                <a:ea typeface="MS PGothic"/>
              </a:rPr>
              <a:t>Invited to accede:  9</a:t>
            </a:r>
            <a:endParaRPr b="0" lang="en-GB" sz="1400" spc="-1" strike="noStrike">
              <a:latin typeface="Arial"/>
            </a:endParaRPr>
          </a:p>
        </p:txBody>
      </p:sp>
      <p:sp>
        <p:nvSpPr>
          <p:cNvPr id="512" name="CustomShape 127"/>
          <p:cNvSpPr/>
          <p:nvPr/>
        </p:nvSpPr>
        <p:spPr>
          <a:xfrm>
            <a:off x="3759840" y="5206680"/>
            <a:ext cx="4981320" cy="5166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400" spc="-1" strike="noStrike">
                <a:solidFill>
                  <a:srgbClr val="000000"/>
                </a:solidFill>
                <a:latin typeface="Verdana"/>
                <a:ea typeface="MS PGothic"/>
              </a:rPr>
              <a:t>Other States with laws/draft laws largely in line with Budapest Convention = 20</a:t>
            </a:r>
            <a:endParaRPr b="0" lang="en-GB" sz="1400" spc="-1" strike="noStrike">
              <a:latin typeface="Arial"/>
            </a:endParaRPr>
          </a:p>
        </p:txBody>
      </p:sp>
      <p:sp>
        <p:nvSpPr>
          <p:cNvPr id="513" name="CustomShape 128"/>
          <p:cNvSpPr/>
          <p:nvPr/>
        </p:nvSpPr>
        <p:spPr>
          <a:xfrm>
            <a:off x="2807640" y="5729760"/>
            <a:ext cx="360000" cy="360000"/>
          </a:xfrm>
          <a:prstGeom prst="ellipse">
            <a:avLst/>
          </a:prstGeom>
          <a:ln>
            <a:solidFill>
              <a:srgbClr val="0000cc"/>
            </a:solidFill>
            <a:round/>
          </a:ln>
        </p:spPr>
        <p:style>
          <a:lnRef idx="2">
            <a:schemeClr val="accent1">
              <a:shade val="50000"/>
            </a:schemeClr>
          </a:lnRef>
          <a:fillRef idx="1">
            <a:schemeClr val="accent1"/>
          </a:fillRef>
          <a:effectRef idx="0">
            <a:schemeClr val="accent1"/>
          </a:effectRef>
          <a:fontRef idx="minor"/>
        </p:style>
      </p:sp>
      <p:sp>
        <p:nvSpPr>
          <p:cNvPr id="514" name="CustomShape 129"/>
          <p:cNvSpPr/>
          <p:nvPr/>
        </p:nvSpPr>
        <p:spPr>
          <a:xfrm>
            <a:off x="2807640" y="5276520"/>
            <a:ext cx="360000" cy="380520"/>
          </a:xfrm>
          <a:prstGeom prst="ellipse">
            <a:avLst/>
          </a:prstGeom>
          <a:solidFill>
            <a:schemeClr val="tx2"/>
          </a:solidFill>
          <a:ln>
            <a:solidFill>
              <a:schemeClr val="tx2"/>
            </a:solidFill>
            <a:round/>
          </a:ln>
        </p:spPr>
        <p:style>
          <a:lnRef idx="2">
            <a:schemeClr val="accent1">
              <a:shade val="50000"/>
            </a:schemeClr>
          </a:lnRef>
          <a:fillRef idx="1">
            <a:schemeClr val="accent1"/>
          </a:fillRef>
          <a:effectRef idx="0">
            <a:schemeClr val="accent1"/>
          </a:effectRef>
          <a:fontRef idx="minor"/>
        </p:style>
      </p:sp>
      <p:sp>
        <p:nvSpPr>
          <p:cNvPr id="515" name="CustomShape 130"/>
          <p:cNvSpPr/>
          <p:nvPr/>
        </p:nvSpPr>
        <p:spPr>
          <a:xfrm>
            <a:off x="2807640" y="6161400"/>
            <a:ext cx="366480" cy="360000"/>
          </a:xfrm>
          <a:prstGeom prst="ellipse">
            <a:avLst/>
          </a:prstGeom>
          <a:solidFill>
            <a:srgbClr val="00b0f0"/>
          </a:solidFill>
          <a:ln>
            <a:solidFill>
              <a:srgbClr val="0000cc"/>
            </a:solidFill>
            <a:round/>
          </a:ln>
        </p:spPr>
        <p:style>
          <a:lnRef idx="2">
            <a:schemeClr val="accent1">
              <a:shade val="50000"/>
            </a:schemeClr>
          </a:lnRef>
          <a:fillRef idx="1">
            <a:schemeClr val="accent1"/>
          </a:fillRef>
          <a:effectRef idx="0">
            <a:schemeClr val="accent1"/>
          </a:effectRef>
          <a:fontRef idx="minor"/>
        </p:style>
      </p:sp>
      <p:sp>
        <p:nvSpPr>
          <p:cNvPr id="516" name="CustomShape 131"/>
          <p:cNvSpPr/>
          <p:nvPr/>
        </p:nvSpPr>
        <p:spPr>
          <a:xfrm>
            <a:off x="8352720" y="5314320"/>
            <a:ext cx="353520" cy="383760"/>
          </a:xfrm>
          <a:prstGeom prst="ellipse">
            <a:avLst/>
          </a:prstGeom>
          <a:solidFill>
            <a:srgbClr val="00b050"/>
          </a:solidFill>
          <a:ln>
            <a:solidFill>
              <a:srgbClr val="0000cc"/>
            </a:solidFill>
            <a:round/>
          </a:ln>
        </p:spPr>
        <p:style>
          <a:lnRef idx="2">
            <a:schemeClr val="accent1">
              <a:shade val="50000"/>
            </a:schemeClr>
          </a:lnRef>
          <a:fillRef idx="1">
            <a:schemeClr val="accent1"/>
          </a:fillRef>
          <a:effectRef idx="0">
            <a:schemeClr val="accent1"/>
          </a:effectRef>
          <a:fontRef idx="minor"/>
        </p:style>
      </p:sp>
      <p:sp>
        <p:nvSpPr>
          <p:cNvPr id="517" name="CustomShape 132"/>
          <p:cNvSpPr/>
          <p:nvPr/>
        </p:nvSpPr>
        <p:spPr>
          <a:xfrm>
            <a:off x="3796560" y="5801760"/>
            <a:ext cx="4981320" cy="5166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400" spc="-1" strike="noStrike">
                <a:solidFill>
                  <a:srgbClr val="000000"/>
                </a:solidFill>
                <a:latin typeface="Verdana"/>
                <a:ea typeface="MS PGothic"/>
              </a:rPr>
              <a:t>Further States drawing on Budapest Convention for legislation = 50+</a:t>
            </a:r>
            <a:endParaRPr b="0" lang="en-GB" sz="1400" spc="-1" strike="noStrike">
              <a:latin typeface="Arial"/>
            </a:endParaRPr>
          </a:p>
        </p:txBody>
      </p:sp>
      <p:sp>
        <p:nvSpPr>
          <p:cNvPr id="518" name="CustomShape 133"/>
          <p:cNvSpPr/>
          <p:nvPr/>
        </p:nvSpPr>
        <p:spPr>
          <a:xfrm>
            <a:off x="8352720" y="5882760"/>
            <a:ext cx="353520" cy="358560"/>
          </a:xfrm>
          <a:prstGeom prst="ellipse">
            <a:avLst/>
          </a:prstGeom>
          <a:solidFill>
            <a:srgbClr val="ffff00"/>
          </a:solidFill>
          <a:ln>
            <a:solidFill>
              <a:srgbClr val="0000cc"/>
            </a:solidFill>
            <a:round/>
          </a:ln>
        </p:spPr>
        <p:style>
          <a:lnRef idx="2">
            <a:schemeClr val="accent1">
              <a:shade val="50000"/>
            </a:schemeClr>
          </a:lnRef>
          <a:fillRef idx="1">
            <a:schemeClr val="accent1"/>
          </a:fillRef>
          <a:effectRef idx="0">
            <a:schemeClr val="accent1"/>
          </a:effectRef>
          <a:fontRef idx="minor"/>
        </p:style>
      </p:sp>
      <p:sp>
        <p:nvSpPr>
          <p:cNvPr id="519" name="CustomShape 134"/>
          <p:cNvSpPr/>
          <p:nvPr/>
        </p:nvSpPr>
        <p:spPr>
          <a:xfrm>
            <a:off x="1866240" y="2864880"/>
            <a:ext cx="64800" cy="56880"/>
          </a:xfrm>
          <a:prstGeom prst="ellipse">
            <a:avLst/>
          </a:prstGeom>
          <a:solidFill>
            <a:srgbClr val="9966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0" name="CustomShape 135"/>
          <p:cNvSpPr/>
          <p:nvPr/>
        </p:nvSpPr>
        <p:spPr>
          <a:xfrm>
            <a:off x="5199840" y="3488760"/>
            <a:ext cx="63000" cy="56880"/>
          </a:xfrm>
          <a:prstGeom prst="ellipse">
            <a:avLst/>
          </a:prstGeom>
          <a:solidFill>
            <a:srgbClr val="000099"/>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1" name="CustomShape 136"/>
          <p:cNvSpPr/>
          <p:nvPr/>
        </p:nvSpPr>
        <p:spPr>
          <a:xfrm>
            <a:off x="4034520" y="1715760"/>
            <a:ext cx="63000" cy="5688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2" name="CustomShape 137"/>
          <p:cNvSpPr/>
          <p:nvPr/>
        </p:nvSpPr>
        <p:spPr>
          <a:xfrm>
            <a:off x="4639320" y="2041200"/>
            <a:ext cx="63000" cy="56880"/>
          </a:xfrm>
          <a:prstGeom prst="ellipse">
            <a:avLst/>
          </a:prstGeom>
          <a:solidFill>
            <a:srgbClr val="9966ff"/>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3" name="CustomShape 138"/>
          <p:cNvSpPr/>
          <p:nvPr/>
        </p:nvSpPr>
        <p:spPr>
          <a:xfrm>
            <a:off x="4831200" y="3088800"/>
            <a:ext cx="64800" cy="5688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4" name="CustomShape 139"/>
          <p:cNvSpPr/>
          <p:nvPr/>
        </p:nvSpPr>
        <p:spPr>
          <a:xfrm>
            <a:off x="6430320" y="2631600"/>
            <a:ext cx="64800" cy="5688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5" name="CustomShape 140"/>
          <p:cNvSpPr/>
          <p:nvPr/>
        </p:nvSpPr>
        <p:spPr>
          <a:xfrm>
            <a:off x="5400000" y="207108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6" name="CustomShape 141"/>
          <p:cNvSpPr/>
          <p:nvPr/>
        </p:nvSpPr>
        <p:spPr>
          <a:xfrm>
            <a:off x="3168000" y="2777400"/>
            <a:ext cx="64800" cy="58320"/>
          </a:xfrm>
          <a:prstGeom prst="ellipse">
            <a:avLst/>
          </a:prstGeom>
          <a:solidFill>
            <a:schemeClr val="tx2"/>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7" name="CustomShape 142"/>
          <p:cNvSpPr/>
          <p:nvPr/>
        </p:nvSpPr>
        <p:spPr>
          <a:xfrm>
            <a:off x="1878840" y="3137400"/>
            <a:ext cx="64800" cy="58320"/>
          </a:xfrm>
          <a:prstGeom prst="ellipse">
            <a:avLst/>
          </a:prstGeom>
          <a:solidFill>
            <a:srgbClr val="00b0f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8" name="CustomShape 143"/>
          <p:cNvSpPr/>
          <p:nvPr/>
        </p:nvSpPr>
        <p:spPr>
          <a:xfrm>
            <a:off x="4255200" y="3582720"/>
            <a:ext cx="64800" cy="5832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529" name="CustomShape 144"/>
          <p:cNvSpPr/>
          <p:nvPr/>
        </p:nvSpPr>
        <p:spPr>
          <a:xfrm>
            <a:off x="291600" y="4233240"/>
            <a:ext cx="2328120" cy="6998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000" spc="-1" strike="noStrike">
                <a:solidFill>
                  <a:srgbClr val="254061"/>
                </a:solidFill>
                <a:latin typeface="Verdana"/>
                <a:ea typeface="Verdana"/>
              </a:rPr>
              <a:t>150+</a:t>
            </a:r>
            <a:endParaRPr b="0" lang="en-GB" sz="40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0" name="CustomShape 1"/>
          <p:cNvSpPr/>
          <p:nvPr/>
        </p:nvSpPr>
        <p:spPr>
          <a:xfrm>
            <a:off x="0" y="-184680"/>
            <a:ext cx="184320" cy="369000"/>
          </a:xfrm>
          <a:prstGeom prst="rect">
            <a:avLst/>
          </a:prstGeom>
          <a:noFill/>
          <a:ln>
            <a:noFill/>
          </a:ln>
        </p:spPr>
        <p:style>
          <a:lnRef idx="0"/>
          <a:fillRef idx="0"/>
          <a:effectRef idx="0"/>
          <a:fontRef idx="minor"/>
        </p:style>
      </p:sp>
      <p:sp>
        <p:nvSpPr>
          <p:cNvPr id="53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32" name="CustomShape 3"/>
          <p:cNvSpPr/>
          <p:nvPr/>
        </p:nvSpPr>
        <p:spPr>
          <a:xfrm>
            <a:off x="0" y="-184680"/>
            <a:ext cx="184320" cy="369000"/>
          </a:xfrm>
          <a:prstGeom prst="rect">
            <a:avLst/>
          </a:prstGeom>
          <a:noFill/>
          <a:ln>
            <a:noFill/>
          </a:ln>
        </p:spPr>
        <p:style>
          <a:lnRef idx="0"/>
          <a:fillRef idx="0"/>
          <a:effectRef idx="0"/>
          <a:fontRef idx="minor"/>
        </p:style>
      </p:sp>
      <p:sp>
        <p:nvSpPr>
          <p:cNvPr id="533" name="CustomShape 4"/>
          <p:cNvSpPr/>
          <p:nvPr/>
        </p:nvSpPr>
        <p:spPr>
          <a:xfrm>
            <a:off x="5292720" y="2068560"/>
            <a:ext cx="3128760" cy="461520"/>
          </a:xfrm>
          <a:prstGeom prst="rect">
            <a:avLst/>
          </a:prstGeom>
          <a:noFill/>
          <a:ln>
            <a:noFill/>
          </a:ln>
        </p:spPr>
        <p:style>
          <a:lnRef idx="0"/>
          <a:fillRef idx="0"/>
          <a:effectRef idx="0"/>
          <a:fontRef idx="minor"/>
        </p:style>
      </p:sp>
      <p:sp>
        <p:nvSpPr>
          <p:cNvPr id="534" name="CustomShape 5"/>
          <p:cNvSpPr/>
          <p:nvPr/>
        </p:nvSpPr>
        <p:spPr>
          <a:xfrm>
            <a:off x="1258920" y="-273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Améliorations des législations nationales </a:t>
            </a:r>
            <a:endParaRPr b="0" lang="en-GB" sz="3100" spc="-1" strike="noStrike">
              <a:latin typeface="Arial"/>
            </a:endParaRPr>
          </a:p>
        </p:txBody>
      </p:sp>
      <p:sp>
        <p:nvSpPr>
          <p:cNvPr id="535"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536" name="Picture 4" descr=""/>
          <p:cNvPicPr/>
          <p:nvPr/>
        </p:nvPicPr>
        <p:blipFill>
          <a:blip r:embed="rId1"/>
          <a:stretch/>
        </p:blipFill>
        <p:spPr>
          <a:xfrm>
            <a:off x="0" y="-27000"/>
            <a:ext cx="1177560" cy="1079280"/>
          </a:xfrm>
          <a:prstGeom prst="rect">
            <a:avLst/>
          </a:prstGeom>
          <a:ln>
            <a:noFill/>
          </a:ln>
        </p:spPr>
      </p:pic>
      <p:graphicFrame>
        <p:nvGraphicFramePr>
          <p:cNvPr id="537" name="Chart 5"/>
          <p:cNvGraphicFramePr/>
          <p:nvPr/>
        </p:nvGraphicFramePr>
        <p:xfrm>
          <a:off x="0" y="1052640"/>
          <a:ext cx="9143640" cy="5501880"/>
        </p:xfrm>
        <a:graphic>
          <a:graphicData uri="http://schemas.openxmlformats.org/drawingml/2006/chart">
            <c:chart xmlns:c="http://schemas.openxmlformats.org/drawingml/2006/chart" xmlns:r="http://schemas.openxmlformats.org/officeDocument/2006/relationships" r:id="rId2"/>
          </a:graphicData>
        </a:graphic>
      </p:graphicFrame>
      <p:sp>
        <p:nvSpPr>
          <p:cNvPr id="538" name="CustomShape 7"/>
          <p:cNvSpPr/>
          <p:nvPr/>
        </p:nvSpPr>
        <p:spPr>
          <a:xfrm>
            <a:off x="5147640" y="3161880"/>
            <a:ext cx="4681080" cy="760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200" spc="-1" strike="noStrike">
                <a:solidFill>
                  <a:srgbClr val="000000"/>
                </a:solidFill>
                <a:latin typeface="Verdana"/>
                <a:ea typeface="Verdana"/>
              </a:rPr>
              <a:t>A partir du 30 juin </a:t>
            </a:r>
            <a:endParaRPr b="0" lang="en-GB" sz="2200" spc="-1" strike="noStrike">
              <a:latin typeface="Arial"/>
            </a:endParaRPr>
          </a:p>
          <a:p>
            <a:pPr algn="ctr">
              <a:lnSpc>
                <a:spcPct val="100000"/>
              </a:lnSpc>
            </a:pPr>
            <a:r>
              <a:rPr b="1" lang="en-GB" sz="2200" spc="-1" strike="noStrike">
                <a:solidFill>
                  <a:srgbClr val="000000"/>
                </a:solidFill>
                <a:latin typeface="Verdana"/>
                <a:ea typeface="Verdana"/>
              </a:rPr>
              <a:t>2020</a:t>
            </a:r>
            <a:endParaRPr b="0" lang="en-GB" sz="22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9" name="CustomShape 1"/>
          <p:cNvSpPr/>
          <p:nvPr/>
        </p:nvSpPr>
        <p:spPr>
          <a:xfrm>
            <a:off x="0" y="-184680"/>
            <a:ext cx="184320" cy="369000"/>
          </a:xfrm>
          <a:prstGeom prst="rect">
            <a:avLst/>
          </a:prstGeom>
          <a:noFill/>
          <a:ln>
            <a:noFill/>
          </a:ln>
        </p:spPr>
        <p:style>
          <a:lnRef idx="0"/>
          <a:fillRef idx="0"/>
          <a:effectRef idx="0"/>
          <a:fontRef idx="minor"/>
        </p:style>
      </p:sp>
      <p:sp>
        <p:nvSpPr>
          <p:cNvPr id="540"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41" name="CustomShape 3"/>
          <p:cNvSpPr/>
          <p:nvPr/>
        </p:nvSpPr>
        <p:spPr>
          <a:xfrm>
            <a:off x="0" y="-184680"/>
            <a:ext cx="184320" cy="369000"/>
          </a:xfrm>
          <a:prstGeom prst="rect">
            <a:avLst/>
          </a:prstGeom>
          <a:noFill/>
          <a:ln>
            <a:noFill/>
          </a:ln>
        </p:spPr>
        <p:style>
          <a:lnRef idx="0"/>
          <a:fillRef idx="0"/>
          <a:effectRef idx="0"/>
          <a:fontRef idx="minor"/>
        </p:style>
      </p:sp>
      <p:sp>
        <p:nvSpPr>
          <p:cNvPr id="542" name="CustomShape 4"/>
          <p:cNvSpPr/>
          <p:nvPr/>
        </p:nvSpPr>
        <p:spPr>
          <a:xfrm>
            <a:off x="5292720" y="2068560"/>
            <a:ext cx="3128760" cy="461520"/>
          </a:xfrm>
          <a:prstGeom prst="rect">
            <a:avLst/>
          </a:prstGeom>
          <a:noFill/>
          <a:ln>
            <a:noFill/>
          </a:ln>
        </p:spPr>
        <p:style>
          <a:lnRef idx="0"/>
          <a:fillRef idx="0"/>
          <a:effectRef idx="0"/>
          <a:fontRef idx="minor"/>
        </p:style>
      </p:sp>
      <p:sp>
        <p:nvSpPr>
          <p:cNvPr id="543" name="CustomShape 5"/>
          <p:cNvSpPr/>
          <p:nvPr/>
        </p:nvSpPr>
        <p:spPr>
          <a:xfrm>
            <a:off x="1258920" y="-273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Améliorations des législations nationales </a:t>
            </a:r>
            <a:endParaRPr b="0" lang="en-GB" sz="3100" spc="-1" strike="noStrike">
              <a:latin typeface="Arial"/>
            </a:endParaRPr>
          </a:p>
        </p:txBody>
      </p:sp>
      <p:sp>
        <p:nvSpPr>
          <p:cNvPr id="544"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545" name="Picture 4" descr=""/>
          <p:cNvPicPr/>
          <p:nvPr/>
        </p:nvPicPr>
        <p:blipFill>
          <a:blip r:embed="rId1"/>
          <a:stretch/>
        </p:blipFill>
        <p:spPr>
          <a:xfrm>
            <a:off x="0" y="-27000"/>
            <a:ext cx="1177560" cy="1079280"/>
          </a:xfrm>
          <a:prstGeom prst="rect">
            <a:avLst/>
          </a:prstGeom>
          <a:ln>
            <a:noFill/>
          </a:ln>
        </p:spPr>
      </p:pic>
      <p:graphicFrame>
        <p:nvGraphicFramePr>
          <p:cNvPr id="546" name="Table 7"/>
          <p:cNvGraphicFramePr/>
          <p:nvPr/>
        </p:nvGraphicFramePr>
        <p:xfrm>
          <a:off x="722160" y="1700640"/>
          <a:ext cx="7704360" cy="1888920"/>
        </p:xfrm>
        <a:graphic>
          <a:graphicData uri="http://schemas.openxmlformats.org/drawingml/2006/table">
            <a:tbl>
              <a:tblPr/>
              <a:tblGrid>
                <a:gridCol w="6192360"/>
                <a:gridCol w="1512000"/>
              </a:tblGrid>
              <a:tr h="640440">
                <a:tc>
                  <a:txBody>
                    <a:bodyPr anchor="ctr">
                      <a:noAutofit/>
                    </a:bodyPr>
                    <a:p>
                      <a:pPr algn="ctr">
                        <a:lnSpc>
                          <a:spcPct val="100000"/>
                        </a:lnSpc>
                      </a:pPr>
                      <a:r>
                        <a:rPr b="1" lang="en-GB" sz="1800" spc="-1" strike="noStrike">
                          <a:solidFill>
                            <a:srgbClr val="ffffff"/>
                          </a:solidFill>
                          <a:latin typeface="Verdana"/>
                        </a:rPr>
                        <a:t>Catégorie</a:t>
                      </a:r>
                      <a:endParaRPr b="0" lang="en-GB" sz="1800" spc="-1" strike="noStrike">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nchor="ctr">
                      <a:noAutofit/>
                    </a:bodyPr>
                    <a:p>
                      <a:pPr algn="ctr">
                        <a:lnSpc>
                          <a:spcPct val="100000"/>
                        </a:lnSpc>
                      </a:pPr>
                      <a:r>
                        <a:rPr b="1" lang="en-GB" sz="1800" spc="-1" strike="noStrike">
                          <a:solidFill>
                            <a:srgbClr val="ffffff"/>
                          </a:solidFill>
                          <a:latin typeface="Verdana"/>
                        </a:rPr>
                        <a:t>Number of States</a:t>
                      </a:r>
                      <a:endParaRPr b="0" lang="en-GB" sz="1800" spc="-1" strike="noStrike">
                        <a:latin typeface="Arial"/>
                      </a:endParaRPr>
                    </a:p>
                  </a:txBody>
                  <a:tcPr marL="91440" marR="9144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914760">
                <a:tc>
                  <a:txBody>
                    <a:bodyPr anchor="ctr">
                      <a:noAutofit/>
                    </a:bodyPr>
                    <a:p>
                      <a:pPr algn="just">
                        <a:lnSpc>
                          <a:spcPct val="100000"/>
                        </a:lnSpc>
                      </a:pPr>
                      <a:r>
                        <a:rPr b="0" lang="en-GB" sz="1800" spc="-1" strike="noStrike">
                          <a:solidFill>
                            <a:srgbClr val="000000"/>
                          </a:solidFill>
                          <a:latin typeface="Verdana"/>
                        </a:rPr>
                        <a:t>a adopté des dispositions internes correspondant aux dispositions </a:t>
                      </a:r>
                      <a:r>
                        <a:rPr b="0" lang="en-GB" sz="1800" spc="-1" strike="noStrike">
                          <a:solidFill>
                            <a:srgbClr val="ff0000"/>
                          </a:solidFill>
                          <a:latin typeface="Verdana"/>
                        </a:rPr>
                        <a:t>de droit matériel</a:t>
                      </a:r>
                      <a:r>
                        <a:rPr b="0" lang="en-GB" sz="1800" spc="-1" strike="noStrike">
                          <a:solidFill>
                            <a:srgbClr val="000000"/>
                          </a:solidFill>
                          <a:latin typeface="Verdana"/>
                        </a:rPr>
                        <a:t> de la Convention de Budapest</a:t>
                      </a:r>
                      <a:endParaRPr b="0" lang="en-GB" sz="1800" spc="-1" strike="noStrike">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nchor="ctr">
                      <a:noAutofit/>
                    </a:bodyPr>
                    <a:p>
                      <a:pPr algn="ctr">
                        <a:lnSpc>
                          <a:spcPct val="100000"/>
                        </a:lnSpc>
                      </a:pPr>
                      <a:r>
                        <a:rPr b="0" lang="en-GB" sz="1800" spc="-1" strike="noStrike">
                          <a:solidFill>
                            <a:srgbClr val="000000"/>
                          </a:solidFill>
                          <a:latin typeface="Verdana"/>
                        </a:rPr>
                        <a:t>106</a:t>
                      </a:r>
                      <a:endParaRPr b="0" lang="en-GB" sz="1800" spc="-1" strike="noStrike">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914760">
                <a:tc>
                  <a:txBody>
                    <a:bodyPr anchor="ctr">
                      <a:noAutofit/>
                    </a:bodyPr>
                    <a:p>
                      <a:pPr>
                        <a:lnSpc>
                          <a:spcPct val="100000"/>
                        </a:lnSpc>
                      </a:pPr>
                      <a:r>
                        <a:rPr b="0" lang="en-GB" sz="1800" spc="-1" strike="noStrike">
                          <a:solidFill>
                            <a:srgbClr val="000000"/>
                          </a:solidFill>
                          <a:latin typeface="Verdana"/>
                        </a:rPr>
                        <a:t>a adopté des dispositions internes correspondant aux dispositions </a:t>
                      </a:r>
                      <a:r>
                        <a:rPr b="0" lang="en-GB" sz="1800" spc="-1" strike="noStrike">
                          <a:solidFill>
                            <a:srgbClr val="ff0000"/>
                          </a:solidFill>
                          <a:latin typeface="Verdana"/>
                        </a:rPr>
                        <a:t>de droit procédural </a:t>
                      </a:r>
                      <a:r>
                        <a:rPr b="0" lang="en-GB" sz="1800" spc="-1" strike="noStrike">
                          <a:solidFill>
                            <a:srgbClr val="000000"/>
                          </a:solidFill>
                          <a:latin typeface="Verdana"/>
                        </a:rPr>
                        <a:t>de la Convention de Budapest</a:t>
                      </a:r>
                      <a:endParaRPr b="0" lang="en-GB" sz="1800" spc="-1" strike="noStrike">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nchor="ctr">
                      <a:noAutofit/>
                    </a:bodyPr>
                    <a:p>
                      <a:pPr algn="ctr">
                        <a:lnSpc>
                          <a:spcPct val="100000"/>
                        </a:lnSpc>
                      </a:pPr>
                      <a:r>
                        <a:rPr b="0" lang="en-GB" sz="1800" spc="-1" strike="noStrike">
                          <a:solidFill>
                            <a:srgbClr val="000000"/>
                          </a:solidFill>
                          <a:latin typeface="Verdana"/>
                        </a:rPr>
                        <a:t>82</a:t>
                      </a:r>
                      <a:endParaRPr b="0" lang="en-GB" sz="1800" spc="-1" strike="noStrike">
                        <a:latin typeface="Arial"/>
                      </a:endParaRPr>
                    </a:p>
                  </a:txBody>
                  <a:tcPr marL="91440" marR="9144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547" name="CustomShape 8"/>
          <p:cNvSpPr/>
          <p:nvPr/>
        </p:nvSpPr>
        <p:spPr>
          <a:xfrm>
            <a:off x="5292720" y="5517360"/>
            <a:ext cx="4681080" cy="760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200" spc="-1" strike="noStrike">
                <a:solidFill>
                  <a:srgbClr val="000000"/>
                </a:solidFill>
                <a:latin typeface="Verdana"/>
                <a:ea typeface="Verdana"/>
              </a:rPr>
              <a:t>A partir du 30 juin </a:t>
            </a:r>
            <a:endParaRPr b="0" lang="en-GB" sz="2200" spc="-1" strike="noStrike">
              <a:latin typeface="Arial"/>
            </a:endParaRPr>
          </a:p>
          <a:p>
            <a:pPr algn="ctr">
              <a:lnSpc>
                <a:spcPct val="100000"/>
              </a:lnSpc>
            </a:pPr>
            <a:r>
              <a:rPr b="1" lang="en-GB" sz="2200" spc="-1" strike="noStrike">
                <a:solidFill>
                  <a:srgbClr val="000000"/>
                </a:solidFill>
                <a:latin typeface="Verdana"/>
                <a:ea typeface="Verdana"/>
              </a:rPr>
              <a:t>2020</a:t>
            </a:r>
            <a:endParaRPr b="0" lang="en-GB" sz="2200" spc="-1" strike="noStrike">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8" name="CustomShape 1"/>
          <p:cNvSpPr/>
          <p:nvPr/>
        </p:nvSpPr>
        <p:spPr>
          <a:xfrm>
            <a:off x="0" y="-184680"/>
            <a:ext cx="184320" cy="369000"/>
          </a:xfrm>
          <a:prstGeom prst="rect">
            <a:avLst/>
          </a:prstGeom>
          <a:noFill/>
          <a:ln>
            <a:noFill/>
          </a:ln>
        </p:spPr>
        <p:style>
          <a:lnRef idx="0"/>
          <a:fillRef idx="0"/>
          <a:effectRef idx="0"/>
          <a:fontRef idx="minor"/>
        </p:style>
      </p:sp>
      <p:sp>
        <p:nvSpPr>
          <p:cNvPr id="549"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50" name="CustomShape 3"/>
          <p:cNvSpPr/>
          <p:nvPr/>
        </p:nvSpPr>
        <p:spPr>
          <a:xfrm>
            <a:off x="0" y="-184680"/>
            <a:ext cx="184320" cy="369000"/>
          </a:xfrm>
          <a:prstGeom prst="rect">
            <a:avLst/>
          </a:prstGeom>
          <a:noFill/>
          <a:ln>
            <a:noFill/>
          </a:ln>
        </p:spPr>
        <p:style>
          <a:lnRef idx="0"/>
          <a:fillRef idx="0"/>
          <a:effectRef idx="0"/>
          <a:fontRef idx="minor"/>
        </p:style>
      </p:sp>
      <p:sp>
        <p:nvSpPr>
          <p:cNvPr id="551" name="CustomShape 4"/>
          <p:cNvSpPr/>
          <p:nvPr/>
        </p:nvSpPr>
        <p:spPr>
          <a:xfrm>
            <a:off x="5292720" y="2068560"/>
            <a:ext cx="3128760" cy="461520"/>
          </a:xfrm>
          <a:prstGeom prst="rect">
            <a:avLst/>
          </a:prstGeom>
          <a:noFill/>
          <a:ln>
            <a:noFill/>
          </a:ln>
        </p:spPr>
        <p:style>
          <a:lnRef idx="0"/>
          <a:fillRef idx="0"/>
          <a:effectRef idx="0"/>
          <a:fontRef idx="minor"/>
        </p:style>
      </p:sp>
      <p:sp>
        <p:nvSpPr>
          <p:cNvPr id="552" name="CustomShape 5"/>
          <p:cNvSpPr/>
          <p:nvPr/>
        </p:nvSpPr>
        <p:spPr>
          <a:xfrm>
            <a:off x="1258920" y="-2736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Enquêtes nationales</a:t>
            </a:r>
            <a:endParaRPr b="0" lang="en-GB" sz="3100" spc="-1" strike="noStrike">
              <a:latin typeface="Arial"/>
            </a:endParaRPr>
          </a:p>
        </p:txBody>
      </p:sp>
      <p:sp>
        <p:nvSpPr>
          <p:cNvPr id="553" name="CustomShape 6"/>
          <p:cNvSpPr/>
          <p:nvPr/>
        </p:nvSpPr>
        <p:spPr>
          <a:xfrm>
            <a:off x="467640" y="1513080"/>
            <a:ext cx="8352720" cy="4050360"/>
          </a:xfrm>
          <a:prstGeom prst="rect">
            <a:avLst/>
          </a:prstGeom>
          <a:noFill/>
          <a:ln>
            <a:noFill/>
          </a:ln>
        </p:spPr>
        <p:style>
          <a:lnRef idx="0"/>
          <a:fillRef idx="0"/>
          <a:effectRef idx="0"/>
          <a:fontRef idx="minor"/>
        </p:style>
        <p:txBody>
          <a:bodyPr lIns="90000" rIns="90000" tIns="45000" bIns="45000">
            <a:spAutoFit/>
          </a:bodyPr>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Enquêtes nationales </a:t>
            </a:r>
            <a:endParaRPr b="0" lang="en-GB" sz="2600" spc="-1" strike="noStrike">
              <a:latin typeface="Arial"/>
            </a:endParaRPr>
          </a:p>
          <a:p>
            <a:pPr lvl="1" marL="1314360" indent="-571320" algn="just">
              <a:lnSpc>
                <a:spcPct val="100000"/>
              </a:lnSpc>
              <a:buClr>
                <a:srgbClr val="000000"/>
              </a:buClr>
              <a:buFont typeface="Arial"/>
              <a:buChar char="•"/>
            </a:pPr>
            <a:r>
              <a:rPr b="0" lang="en-GB" sz="2600" spc="-1" strike="noStrike">
                <a:solidFill>
                  <a:srgbClr val="000000"/>
                </a:solidFill>
                <a:latin typeface="Verdana"/>
                <a:ea typeface="Verdana"/>
              </a:rPr>
              <a:t>Le nombre total d'enquêtes sur les cybercrimes menées par les parties s'est accru</a:t>
            </a:r>
            <a:endParaRPr b="0" lang="en-GB" sz="2600" spc="-1" strike="noStrike">
              <a:latin typeface="Arial"/>
            </a:endParaRPr>
          </a:p>
          <a:p>
            <a:pPr algn="just">
              <a:lnSpc>
                <a:spcPct val="100000"/>
              </a:lnSpc>
            </a:pPr>
            <a:endParaRPr b="0" lang="en-GB" sz="2600" spc="-1" strike="noStrike">
              <a:latin typeface="Arial"/>
            </a:endParaRPr>
          </a:p>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Cela est principalement dû à :</a:t>
            </a:r>
            <a:endParaRPr b="0" lang="en-GB" sz="2600" spc="-1" strike="noStrike">
              <a:latin typeface="Arial"/>
            </a:endParaRPr>
          </a:p>
          <a:p>
            <a:pPr lvl="1" marL="1314360" indent="-571320" algn="just">
              <a:lnSpc>
                <a:spcPct val="100000"/>
              </a:lnSpc>
              <a:buClr>
                <a:srgbClr val="000000"/>
              </a:buClr>
              <a:buFont typeface="Arial"/>
              <a:buChar char="•"/>
            </a:pPr>
            <a:r>
              <a:rPr b="0" lang="en-GB" sz="2600" spc="-1" strike="noStrike">
                <a:solidFill>
                  <a:srgbClr val="000000"/>
                </a:solidFill>
                <a:latin typeface="Verdana"/>
                <a:ea typeface="Verdana"/>
              </a:rPr>
              <a:t>l'amélioration de la législation nationale </a:t>
            </a:r>
            <a:endParaRPr b="0" lang="en-GB" sz="2600" spc="-1" strike="noStrike">
              <a:latin typeface="Arial"/>
            </a:endParaRPr>
          </a:p>
          <a:p>
            <a:pPr lvl="1" marL="1314360" indent="-571320" algn="just">
              <a:lnSpc>
                <a:spcPct val="100000"/>
              </a:lnSpc>
              <a:buClr>
                <a:srgbClr val="000000"/>
              </a:buClr>
              <a:buFont typeface="Arial"/>
              <a:buChar char="•"/>
            </a:pPr>
            <a:r>
              <a:rPr b="0" lang="en-GB" sz="2600" spc="-1" strike="noStrike">
                <a:solidFill>
                  <a:srgbClr val="000000"/>
                </a:solidFill>
                <a:latin typeface="Verdana"/>
                <a:ea typeface="Verdana"/>
              </a:rPr>
              <a:t>la disponibilité d'un mécanisme de coopération internationale fonctionnel</a:t>
            </a:r>
            <a:endParaRPr b="0" lang="en-GB" sz="2600" spc="-1" strike="noStrike">
              <a:latin typeface="Arial"/>
            </a:endParaRPr>
          </a:p>
          <a:p>
            <a:pPr lvl="1" marL="1314360" indent="-571320" algn="just">
              <a:lnSpc>
                <a:spcPct val="100000"/>
              </a:lnSpc>
              <a:buClr>
                <a:srgbClr val="000000"/>
              </a:buClr>
              <a:buFont typeface="Arial"/>
              <a:buChar char="•"/>
            </a:pPr>
            <a:r>
              <a:rPr b="0" lang="en-GB" sz="2600" spc="-1" strike="noStrike">
                <a:solidFill>
                  <a:srgbClr val="000000"/>
                </a:solidFill>
                <a:latin typeface="Verdana"/>
                <a:ea typeface="Verdana"/>
              </a:rPr>
              <a:t>une capacité renforcée</a:t>
            </a:r>
            <a:endParaRPr b="0" lang="en-GB" sz="2600" spc="-1" strike="noStrike">
              <a:latin typeface="Arial"/>
            </a:endParaRPr>
          </a:p>
        </p:txBody>
      </p:sp>
      <p:sp>
        <p:nvSpPr>
          <p:cNvPr id="554"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555"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6" name="CustomShape 1"/>
          <p:cNvSpPr/>
          <p:nvPr/>
        </p:nvSpPr>
        <p:spPr>
          <a:xfrm>
            <a:off x="0" y="0"/>
            <a:ext cx="9143640" cy="360"/>
          </a:xfrm>
          <a:prstGeom prst="rect">
            <a:avLst/>
          </a:prstGeom>
          <a:noFill/>
          <a:ln>
            <a:noFill/>
          </a:ln>
        </p:spPr>
        <p:style>
          <a:lnRef idx="0"/>
          <a:fillRef idx="0"/>
          <a:effectRef idx="0"/>
          <a:fontRef idx="minor"/>
        </p:style>
      </p:sp>
      <p:sp>
        <p:nvSpPr>
          <p:cNvPr id="187"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88"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But de la session</a:t>
            </a:r>
            <a:endParaRPr b="0" lang="en-GB" sz="3200" spc="-1" strike="noStrike">
              <a:latin typeface="Arial"/>
            </a:endParaRPr>
          </a:p>
        </p:txBody>
      </p:sp>
      <p:pic>
        <p:nvPicPr>
          <p:cNvPr id="189" name="Picture 4" descr=""/>
          <p:cNvPicPr/>
          <p:nvPr/>
        </p:nvPicPr>
        <p:blipFill>
          <a:blip r:embed="rId1"/>
          <a:stretch/>
        </p:blipFill>
        <p:spPr>
          <a:xfrm>
            <a:off x="0" y="-27000"/>
            <a:ext cx="1177560" cy="1079280"/>
          </a:xfrm>
          <a:prstGeom prst="rect">
            <a:avLst/>
          </a:prstGeom>
          <a:ln>
            <a:noFill/>
          </a:ln>
        </p:spPr>
      </p:pic>
      <p:sp>
        <p:nvSpPr>
          <p:cNvPr id="190"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91"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192" name="TextShape 6"/>
          <p:cNvSpPr txBox="1"/>
          <p:nvPr/>
        </p:nvSpPr>
        <p:spPr>
          <a:xfrm>
            <a:off x="323640" y="1340640"/>
            <a:ext cx="8712000" cy="5239800"/>
          </a:xfrm>
          <a:prstGeom prst="rect">
            <a:avLst/>
          </a:prstGeom>
          <a:noFill/>
          <a:ln>
            <a:noFill/>
          </a:ln>
        </p:spPr>
        <p:txBody>
          <a:bodyPr>
            <a:normAutofit/>
          </a:bodyPr>
          <a:p>
            <a:pPr algn="just">
              <a:lnSpc>
                <a:spcPct val="100000"/>
              </a:lnSpc>
              <a:spcBef>
                <a:spcPts val="641"/>
              </a:spcBef>
            </a:pPr>
            <a:r>
              <a:rPr b="0" lang="en-US" sz="3200" spc="-1" strike="noStrike">
                <a:solidFill>
                  <a:srgbClr val="000000"/>
                </a:solidFill>
                <a:latin typeface="Verdana"/>
                <a:ea typeface="Verdana"/>
              </a:rPr>
              <a:t>Fournir aux participants un aperçu de la Convention de Budapest, y compris sa portée et les avantages d'en être signataire. </a:t>
            </a:r>
            <a:endParaRPr b="0" lang="en-US" sz="3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6" name="CustomShape 1"/>
          <p:cNvSpPr/>
          <p:nvPr/>
        </p:nvSpPr>
        <p:spPr>
          <a:xfrm>
            <a:off x="0" y="-184680"/>
            <a:ext cx="184320" cy="369000"/>
          </a:xfrm>
          <a:prstGeom prst="rect">
            <a:avLst/>
          </a:prstGeom>
          <a:noFill/>
          <a:ln>
            <a:noFill/>
          </a:ln>
        </p:spPr>
        <p:style>
          <a:lnRef idx="0"/>
          <a:fillRef idx="0"/>
          <a:effectRef idx="0"/>
          <a:fontRef idx="minor"/>
        </p:style>
      </p:sp>
      <p:sp>
        <p:nvSpPr>
          <p:cNvPr id="557"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58" name="CustomShape 3"/>
          <p:cNvSpPr/>
          <p:nvPr/>
        </p:nvSpPr>
        <p:spPr>
          <a:xfrm>
            <a:off x="0" y="-184680"/>
            <a:ext cx="184320" cy="369000"/>
          </a:xfrm>
          <a:prstGeom prst="rect">
            <a:avLst/>
          </a:prstGeom>
          <a:noFill/>
          <a:ln>
            <a:noFill/>
          </a:ln>
        </p:spPr>
        <p:style>
          <a:lnRef idx="0"/>
          <a:fillRef idx="0"/>
          <a:effectRef idx="0"/>
          <a:fontRef idx="minor"/>
        </p:style>
      </p:sp>
      <p:sp>
        <p:nvSpPr>
          <p:cNvPr id="559" name="CustomShape 4"/>
          <p:cNvSpPr/>
          <p:nvPr/>
        </p:nvSpPr>
        <p:spPr>
          <a:xfrm>
            <a:off x="5292720" y="2068560"/>
            <a:ext cx="3128760" cy="461520"/>
          </a:xfrm>
          <a:prstGeom prst="rect">
            <a:avLst/>
          </a:prstGeom>
          <a:noFill/>
          <a:ln>
            <a:noFill/>
          </a:ln>
        </p:spPr>
        <p:style>
          <a:lnRef idx="0"/>
          <a:fillRef idx="0"/>
          <a:effectRef idx="0"/>
          <a:fontRef idx="minor"/>
        </p:style>
      </p:sp>
      <p:sp>
        <p:nvSpPr>
          <p:cNvPr id="560" name="CustomShape 5"/>
          <p:cNvSpPr/>
          <p:nvPr/>
        </p:nvSpPr>
        <p:spPr>
          <a:xfrm>
            <a:off x="1258920" y="-2736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Coopération internationale </a:t>
            </a:r>
            <a:endParaRPr b="0" lang="en-GB" sz="3100" spc="-1" strike="noStrike">
              <a:latin typeface="Arial"/>
            </a:endParaRPr>
          </a:p>
        </p:txBody>
      </p:sp>
      <p:sp>
        <p:nvSpPr>
          <p:cNvPr id="561" name="CustomShape 6"/>
          <p:cNvSpPr/>
          <p:nvPr/>
        </p:nvSpPr>
        <p:spPr>
          <a:xfrm>
            <a:off x="262440" y="973440"/>
            <a:ext cx="8352720" cy="5634360"/>
          </a:xfrm>
          <a:prstGeom prst="rect">
            <a:avLst/>
          </a:prstGeom>
          <a:noFill/>
          <a:ln>
            <a:noFill/>
          </a:ln>
        </p:spPr>
        <p:style>
          <a:lnRef idx="0"/>
          <a:fillRef idx="0"/>
          <a:effectRef idx="0"/>
          <a:fontRef idx="minor"/>
        </p:style>
        <p:txBody>
          <a:bodyPr lIns="90000" rIns="90000" tIns="45000" bIns="45000">
            <a:spAutoFit/>
          </a:bodyPr>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Mécanisme de coopération internationale contraignant pour la cybercriminalité et tout autre délit pour lequel des preuves sont disponibles sur un ordinateur</a:t>
            </a:r>
            <a:endParaRPr b="0" lang="en-GB" sz="2600" spc="-1" strike="noStrike">
              <a:latin typeface="Arial"/>
            </a:endParaRPr>
          </a:p>
          <a:p>
            <a:pPr algn="just">
              <a:lnSpc>
                <a:spcPct val="100000"/>
              </a:lnSpc>
            </a:pPr>
            <a:endParaRPr b="0" lang="en-GB" sz="2600" spc="-1" strike="noStrike">
              <a:latin typeface="Arial"/>
            </a:endParaRPr>
          </a:p>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Accès à un vaste réseau de praticiens participant au Comité de la Convention sur la cybercriminalité (T-CY) et au renforcement des capacités</a:t>
            </a:r>
            <a:endParaRPr b="0" lang="en-GB" sz="2600" spc="-1" strike="noStrike">
              <a:latin typeface="Arial"/>
            </a:endParaRPr>
          </a:p>
          <a:p>
            <a:pPr algn="just">
              <a:lnSpc>
                <a:spcPct val="100000"/>
              </a:lnSpc>
            </a:pPr>
            <a:endParaRPr b="0" lang="en-GB" sz="2600" spc="-1" strike="noStrike">
              <a:latin typeface="Arial"/>
            </a:endParaRPr>
          </a:p>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Promotion des réformes et renforcement des lois, procédures et mécanismes de coopération internationale par T-CY et mesures de renforcement des capacités</a:t>
            </a:r>
            <a:endParaRPr b="0" lang="en-GB" sz="2600" spc="-1" strike="noStrike">
              <a:latin typeface="Arial"/>
            </a:endParaRPr>
          </a:p>
        </p:txBody>
      </p:sp>
      <p:sp>
        <p:nvSpPr>
          <p:cNvPr id="562"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563"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4" name="CustomShape 1"/>
          <p:cNvSpPr/>
          <p:nvPr/>
        </p:nvSpPr>
        <p:spPr>
          <a:xfrm>
            <a:off x="0" y="-184680"/>
            <a:ext cx="184320" cy="369000"/>
          </a:xfrm>
          <a:prstGeom prst="rect">
            <a:avLst/>
          </a:prstGeom>
          <a:noFill/>
          <a:ln>
            <a:noFill/>
          </a:ln>
        </p:spPr>
        <p:style>
          <a:lnRef idx="0"/>
          <a:fillRef idx="0"/>
          <a:effectRef idx="0"/>
          <a:fontRef idx="minor"/>
        </p:style>
      </p:sp>
      <p:sp>
        <p:nvSpPr>
          <p:cNvPr id="565"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66" name="CustomShape 3"/>
          <p:cNvSpPr/>
          <p:nvPr/>
        </p:nvSpPr>
        <p:spPr>
          <a:xfrm>
            <a:off x="0" y="-184680"/>
            <a:ext cx="184320" cy="369000"/>
          </a:xfrm>
          <a:prstGeom prst="rect">
            <a:avLst/>
          </a:prstGeom>
          <a:noFill/>
          <a:ln>
            <a:noFill/>
          </a:ln>
        </p:spPr>
        <p:style>
          <a:lnRef idx="0"/>
          <a:fillRef idx="0"/>
          <a:effectRef idx="0"/>
          <a:fontRef idx="minor"/>
        </p:style>
      </p:sp>
      <p:sp>
        <p:nvSpPr>
          <p:cNvPr id="567" name="CustomShape 4"/>
          <p:cNvSpPr/>
          <p:nvPr/>
        </p:nvSpPr>
        <p:spPr>
          <a:xfrm>
            <a:off x="5292720" y="2068560"/>
            <a:ext cx="3128760" cy="461520"/>
          </a:xfrm>
          <a:prstGeom prst="rect">
            <a:avLst/>
          </a:prstGeom>
          <a:noFill/>
          <a:ln>
            <a:noFill/>
          </a:ln>
        </p:spPr>
        <p:style>
          <a:lnRef idx="0"/>
          <a:fillRef idx="0"/>
          <a:effectRef idx="0"/>
          <a:fontRef idx="minor"/>
        </p:style>
      </p:sp>
      <p:sp>
        <p:nvSpPr>
          <p:cNvPr id="568" name="CustomShape 5"/>
          <p:cNvSpPr/>
          <p:nvPr/>
        </p:nvSpPr>
        <p:spPr>
          <a:xfrm>
            <a:off x="1258920" y="-273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Coopération internationale : Impacts</a:t>
            </a:r>
            <a:endParaRPr b="0" lang="en-GB" sz="3100" spc="-1" strike="noStrike">
              <a:latin typeface="Arial"/>
            </a:endParaRPr>
          </a:p>
        </p:txBody>
      </p:sp>
      <p:sp>
        <p:nvSpPr>
          <p:cNvPr id="569" name="CustomShape 6"/>
          <p:cNvSpPr/>
          <p:nvPr/>
        </p:nvSpPr>
        <p:spPr>
          <a:xfrm>
            <a:off x="467640" y="1513080"/>
            <a:ext cx="8352720" cy="3258360"/>
          </a:xfrm>
          <a:prstGeom prst="rect">
            <a:avLst/>
          </a:prstGeom>
          <a:noFill/>
          <a:ln>
            <a:noFill/>
          </a:ln>
        </p:spPr>
        <p:style>
          <a:lnRef idx="0"/>
          <a:fillRef idx="0"/>
          <a:effectRef idx="0"/>
          <a:fontRef idx="minor"/>
        </p:style>
        <p:txBody>
          <a:bodyPr lIns="90000" rIns="90000" tIns="45000" bIns="45000">
            <a:spAutoFit/>
          </a:bodyPr>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Utilisation intensive des réseaux 24/7</a:t>
            </a:r>
            <a:endParaRPr b="0" lang="en-GB" sz="2600" spc="-1" strike="noStrike">
              <a:latin typeface="Arial"/>
            </a:endParaRPr>
          </a:p>
          <a:p>
            <a:pPr algn="just">
              <a:lnSpc>
                <a:spcPct val="100000"/>
              </a:lnSpc>
            </a:pPr>
            <a:endParaRPr b="0" lang="en-GB" sz="2600" spc="-1" strike="noStrike">
              <a:latin typeface="Arial"/>
            </a:endParaRPr>
          </a:p>
          <a:p>
            <a:pPr marL="571680" indent="-571320" algn="just">
              <a:lnSpc>
                <a:spcPct val="100000"/>
              </a:lnSpc>
              <a:buClr>
                <a:srgbClr val="000000"/>
              </a:buClr>
              <a:buFont typeface="Arial"/>
              <a:buChar char="•"/>
            </a:pPr>
            <a:r>
              <a:rPr b="0" lang="en-GB" sz="2600" spc="-1" strike="noStrike">
                <a:solidFill>
                  <a:srgbClr val="000000"/>
                </a:solidFill>
                <a:latin typeface="Verdana"/>
                <a:ea typeface="Verdana"/>
              </a:rPr>
              <a:t>Amélioration de la coopération avec le secteur privé grâce à l'adhésion à la Convention de Budapest - en particulier les demandes directes d'informations sur les abonnés </a:t>
            </a:r>
            <a:endParaRPr b="0" lang="en-GB" sz="2600" spc="-1" strike="noStrike">
              <a:latin typeface="Arial"/>
            </a:endParaRPr>
          </a:p>
          <a:p>
            <a:pPr algn="just">
              <a:lnSpc>
                <a:spcPct val="100000"/>
              </a:lnSpc>
            </a:pPr>
            <a:endParaRPr b="0" lang="en-GB" sz="2600" spc="-1" strike="noStrike">
              <a:latin typeface="Arial"/>
            </a:endParaRPr>
          </a:p>
        </p:txBody>
      </p:sp>
      <p:sp>
        <p:nvSpPr>
          <p:cNvPr id="570"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571"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2" name="CustomShape 1"/>
          <p:cNvSpPr/>
          <p:nvPr/>
        </p:nvSpPr>
        <p:spPr>
          <a:xfrm>
            <a:off x="0" y="-184680"/>
            <a:ext cx="184320" cy="369000"/>
          </a:xfrm>
          <a:prstGeom prst="rect">
            <a:avLst/>
          </a:prstGeom>
          <a:noFill/>
          <a:ln>
            <a:noFill/>
          </a:ln>
        </p:spPr>
        <p:style>
          <a:lnRef idx="0"/>
          <a:fillRef idx="0"/>
          <a:effectRef idx="0"/>
          <a:fontRef idx="minor"/>
        </p:style>
      </p:sp>
      <p:sp>
        <p:nvSpPr>
          <p:cNvPr id="573"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74" name="CustomShape 3"/>
          <p:cNvSpPr/>
          <p:nvPr/>
        </p:nvSpPr>
        <p:spPr>
          <a:xfrm>
            <a:off x="0" y="-184680"/>
            <a:ext cx="184320" cy="369000"/>
          </a:xfrm>
          <a:prstGeom prst="rect">
            <a:avLst/>
          </a:prstGeom>
          <a:noFill/>
          <a:ln>
            <a:noFill/>
          </a:ln>
        </p:spPr>
        <p:style>
          <a:lnRef idx="0"/>
          <a:fillRef idx="0"/>
          <a:effectRef idx="0"/>
          <a:fontRef idx="minor"/>
        </p:style>
      </p:sp>
      <p:sp>
        <p:nvSpPr>
          <p:cNvPr id="575" name="CustomShape 4"/>
          <p:cNvSpPr/>
          <p:nvPr/>
        </p:nvSpPr>
        <p:spPr>
          <a:xfrm>
            <a:off x="5292720" y="2068560"/>
            <a:ext cx="3128760" cy="461520"/>
          </a:xfrm>
          <a:prstGeom prst="rect">
            <a:avLst/>
          </a:prstGeom>
          <a:noFill/>
          <a:ln>
            <a:noFill/>
          </a:ln>
        </p:spPr>
        <p:style>
          <a:lnRef idx="0"/>
          <a:fillRef idx="0"/>
          <a:effectRef idx="0"/>
          <a:fontRef idx="minor"/>
        </p:style>
      </p:sp>
      <p:sp>
        <p:nvSpPr>
          <p:cNvPr id="576" name="CustomShape 5"/>
          <p:cNvSpPr/>
          <p:nvPr/>
        </p:nvSpPr>
        <p:spPr>
          <a:xfrm>
            <a:off x="1258920" y="-2736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Renforcement des capacités</a:t>
            </a:r>
            <a:endParaRPr b="0" lang="en-GB" sz="3100" spc="-1" strike="noStrike">
              <a:latin typeface="Arial"/>
            </a:endParaRPr>
          </a:p>
        </p:txBody>
      </p:sp>
      <p:sp>
        <p:nvSpPr>
          <p:cNvPr id="577" name="CustomShape 6"/>
          <p:cNvSpPr/>
          <p:nvPr/>
        </p:nvSpPr>
        <p:spPr>
          <a:xfrm>
            <a:off x="467640" y="1513080"/>
            <a:ext cx="8352720" cy="4660920"/>
          </a:xfrm>
          <a:prstGeom prst="rect">
            <a:avLst/>
          </a:prstGeom>
          <a:noFill/>
          <a:ln>
            <a:noFill/>
          </a:ln>
        </p:spPr>
        <p:style>
          <a:lnRef idx="0"/>
          <a:fillRef idx="0"/>
          <a:effectRef idx="0"/>
          <a:fontRef idx="minor"/>
        </p:style>
        <p:txBody>
          <a:bodyPr lIns="90000" rIns="90000" tIns="45000" bIns="45000">
            <a:spAutoFit/>
          </a:bodyPr>
          <a:p>
            <a:pPr marL="571680" indent="-571320" algn="just">
              <a:lnSpc>
                <a:spcPct val="100000"/>
              </a:lnSpc>
              <a:buClr>
                <a:srgbClr val="000000"/>
              </a:buClr>
              <a:buFont typeface="Arial"/>
              <a:buChar char="•"/>
            </a:pPr>
            <a:r>
              <a:rPr b="0" lang="en-GB" sz="2500" spc="-1" strike="noStrike">
                <a:solidFill>
                  <a:srgbClr val="000000"/>
                </a:solidFill>
                <a:latin typeface="Verdana"/>
                <a:ea typeface="Verdana"/>
              </a:rPr>
              <a:t>La Convention de Budapest est plus qu'un simple document juridique </a:t>
            </a:r>
            <a:endParaRPr b="0" lang="en-GB" sz="2500" spc="-1" strike="noStrike">
              <a:latin typeface="Arial"/>
            </a:endParaRPr>
          </a:p>
          <a:p>
            <a:pPr algn="just">
              <a:lnSpc>
                <a:spcPct val="100000"/>
              </a:lnSpc>
            </a:pPr>
            <a:endParaRPr b="0" lang="en-GB" sz="2500" spc="-1" strike="noStrike">
              <a:latin typeface="Arial"/>
            </a:endParaRPr>
          </a:p>
          <a:p>
            <a:pPr marL="571680" indent="-571320" algn="just">
              <a:lnSpc>
                <a:spcPct val="100000"/>
              </a:lnSpc>
              <a:buClr>
                <a:srgbClr val="000000"/>
              </a:buClr>
              <a:buFont typeface="Arial"/>
              <a:buChar char="•"/>
            </a:pPr>
            <a:r>
              <a:rPr b="0" lang="en-GB" sz="2500" spc="-1" strike="noStrike">
                <a:solidFill>
                  <a:srgbClr val="000000"/>
                </a:solidFill>
                <a:latin typeface="Verdana"/>
                <a:ea typeface="Verdana"/>
              </a:rPr>
              <a:t>Le Conseil de l'Europe fournit une assistance technique à de nombreux pays pour améliorer leur législation</a:t>
            </a:r>
            <a:endParaRPr b="0" lang="en-GB" sz="2500" spc="-1" strike="noStrike">
              <a:latin typeface="Arial"/>
            </a:endParaRPr>
          </a:p>
          <a:p>
            <a:pPr algn="just">
              <a:lnSpc>
                <a:spcPct val="100000"/>
              </a:lnSpc>
            </a:pPr>
            <a:endParaRPr b="0" lang="en-GB" sz="2500" spc="-1" strike="noStrike">
              <a:latin typeface="Arial"/>
            </a:endParaRPr>
          </a:p>
          <a:p>
            <a:pPr marL="571680" indent="-571320" algn="just">
              <a:lnSpc>
                <a:spcPct val="100000"/>
              </a:lnSpc>
              <a:buClr>
                <a:srgbClr val="000000"/>
              </a:buClr>
              <a:buFont typeface="Arial"/>
              <a:buChar char="•"/>
            </a:pPr>
            <a:r>
              <a:rPr b="0" lang="en-GB" sz="2500" spc="-1" strike="noStrike">
                <a:solidFill>
                  <a:srgbClr val="000000"/>
                </a:solidFill>
                <a:latin typeface="Verdana"/>
                <a:ea typeface="Verdana"/>
              </a:rPr>
              <a:t>Le Bureau du programme sur la cybercriminalité (C-PROC) a soutenu plus de 1000 activités</a:t>
            </a:r>
            <a:endParaRPr b="0" lang="en-GB" sz="2500" spc="-1" strike="noStrike">
              <a:latin typeface="Arial"/>
            </a:endParaRPr>
          </a:p>
          <a:p>
            <a:pPr algn="just">
              <a:lnSpc>
                <a:spcPct val="100000"/>
              </a:lnSpc>
            </a:pPr>
            <a:endParaRPr b="0" lang="en-GB" sz="2500" spc="-1" strike="noStrike">
              <a:latin typeface="Arial"/>
            </a:endParaRPr>
          </a:p>
          <a:p>
            <a:pPr marL="571680" indent="-571320" algn="just">
              <a:lnSpc>
                <a:spcPct val="100000"/>
              </a:lnSpc>
              <a:buClr>
                <a:srgbClr val="000000"/>
              </a:buClr>
              <a:buFont typeface="Arial"/>
              <a:buChar char="•"/>
            </a:pPr>
            <a:r>
              <a:rPr b="0" lang="en-GB" sz="2500" spc="-1" strike="noStrike">
                <a:solidFill>
                  <a:srgbClr val="000000"/>
                </a:solidFill>
                <a:latin typeface="Verdana"/>
                <a:ea typeface="Verdana"/>
              </a:rPr>
              <a:t>6 projets en cours </a:t>
            </a:r>
            <a:endParaRPr b="0" lang="en-GB" sz="2500" spc="-1" strike="noStrike">
              <a:latin typeface="Arial"/>
            </a:endParaRPr>
          </a:p>
        </p:txBody>
      </p:sp>
      <p:sp>
        <p:nvSpPr>
          <p:cNvPr id="578"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579"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0" name="TextShape 1"/>
          <p:cNvSpPr txBox="1"/>
          <p:nvPr/>
        </p:nvSpPr>
        <p:spPr>
          <a:xfrm>
            <a:off x="649440" y="4406760"/>
            <a:ext cx="7954920" cy="1361880"/>
          </a:xfrm>
          <a:prstGeom prst="rect">
            <a:avLst/>
          </a:prstGeom>
          <a:noFill/>
          <a:ln>
            <a:noFill/>
          </a:ln>
        </p:spPr>
        <p:txBody>
          <a:bodyPr>
            <a:noAutofit/>
          </a:bodyPr>
          <a:p>
            <a:pPr>
              <a:lnSpc>
                <a:spcPct val="100000"/>
              </a:lnSpc>
            </a:pPr>
            <a:r>
              <a:rPr b="1" lang="en-US" sz="4000" spc="-1" strike="noStrike" cap="all">
                <a:solidFill>
                  <a:srgbClr val="000000"/>
                </a:solidFill>
                <a:latin typeface="Verdana"/>
                <a:ea typeface="Verdana"/>
              </a:rPr>
              <a:t>EN FINIR AVEC LES MYTHES </a:t>
            </a:r>
            <a:endParaRPr b="0" lang="en-US" sz="4000" spc="-1" strike="noStrike">
              <a:solidFill>
                <a:srgbClr val="000000"/>
              </a:solidFill>
              <a:latin typeface="Calibri"/>
            </a:endParaRPr>
          </a:p>
        </p:txBody>
      </p:sp>
      <p:sp>
        <p:nvSpPr>
          <p:cNvPr id="581"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La Convention de Budapest - Un aperçu </a:t>
            </a:r>
            <a:endParaRPr b="0" lang="en-US" sz="2000" spc="-1" strike="noStrike">
              <a:solidFill>
                <a:srgbClr val="000000"/>
              </a:solidFill>
              <a:latin typeface="Verdana"/>
            </a:endParaRPr>
          </a:p>
        </p:txBody>
      </p:sp>
      <p:sp>
        <p:nvSpPr>
          <p:cNvPr id="582"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40C4C5FC-7D1D-4850-9F07-4D3A26E48F90}"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58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84"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85"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4</a:t>
            </a:r>
            <a:endParaRPr b="0" lang="en-GB" sz="3200" spc="-1" strike="noStrike">
              <a:latin typeface="Arial"/>
            </a:endParaRPr>
          </a:p>
        </p:txBody>
      </p:sp>
      <p:pic>
        <p:nvPicPr>
          <p:cNvPr id="586"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7" name="CustomShape 1"/>
          <p:cNvSpPr/>
          <p:nvPr/>
        </p:nvSpPr>
        <p:spPr>
          <a:xfrm>
            <a:off x="251640" y="1231920"/>
            <a:ext cx="8640720" cy="1552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200" spc="-1" strike="noStrike">
                <a:solidFill>
                  <a:srgbClr val="ff0000"/>
                </a:solidFill>
                <a:latin typeface="Verdana"/>
                <a:ea typeface="Verdana"/>
              </a:rPr>
              <a:t>MYTHE : </a:t>
            </a:r>
            <a:endParaRPr b="0" lang="en-GB" sz="3200" spc="-1" strike="noStrike">
              <a:latin typeface="Arial"/>
            </a:endParaRPr>
          </a:p>
          <a:p>
            <a:pPr algn="ctr">
              <a:lnSpc>
                <a:spcPct val="100000"/>
              </a:lnSpc>
            </a:pPr>
            <a:r>
              <a:rPr b="1" lang="en-GB" sz="3200" spc="-1" strike="noStrike">
                <a:solidFill>
                  <a:srgbClr val="ff0000"/>
                </a:solidFill>
                <a:latin typeface="Verdana"/>
                <a:ea typeface="Verdana"/>
              </a:rPr>
              <a:t>La Convention de Budapest est </a:t>
            </a:r>
            <a:endParaRPr b="0" lang="en-GB" sz="3200" spc="-1" strike="noStrike">
              <a:latin typeface="Arial"/>
            </a:endParaRPr>
          </a:p>
          <a:p>
            <a:pPr algn="ctr">
              <a:lnSpc>
                <a:spcPct val="100000"/>
              </a:lnSpc>
            </a:pPr>
            <a:r>
              <a:rPr b="1" lang="en-GB" sz="3200" spc="-1" strike="noStrike">
                <a:solidFill>
                  <a:srgbClr val="ff0000"/>
                </a:solidFill>
                <a:latin typeface="Verdana"/>
                <a:ea typeface="Verdana"/>
              </a:rPr>
              <a:t>Régionale et eurocentrique</a:t>
            </a:r>
            <a:endParaRPr b="0" lang="en-GB" sz="3200" spc="-1" strike="noStrike">
              <a:latin typeface="Arial"/>
            </a:endParaRPr>
          </a:p>
        </p:txBody>
      </p:sp>
      <p:sp>
        <p:nvSpPr>
          <p:cNvPr id="588"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589"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590" name="CustomShape 4"/>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591" name="Picture 4" descr=""/>
          <p:cNvPicPr/>
          <p:nvPr/>
        </p:nvPicPr>
        <p:blipFill>
          <a:blip r:embed="rId1"/>
          <a:stretch/>
        </p:blipFill>
        <p:spPr>
          <a:xfrm>
            <a:off x="0" y="-27000"/>
            <a:ext cx="1177560" cy="1079280"/>
          </a:xfrm>
          <a:prstGeom prst="rect">
            <a:avLst/>
          </a:prstGeom>
          <a:ln>
            <a:noFill/>
          </a:ln>
        </p:spPr>
      </p:pic>
      <p:pic>
        <p:nvPicPr>
          <p:cNvPr id="592" name="Picture 2" descr=""/>
          <p:cNvPicPr/>
          <p:nvPr/>
        </p:nvPicPr>
        <p:blipFill>
          <a:blip r:embed="rId2"/>
          <a:stretch/>
        </p:blipFill>
        <p:spPr>
          <a:xfrm>
            <a:off x="1177920" y="3442680"/>
            <a:ext cx="6778080" cy="2993040"/>
          </a:xfrm>
          <a:prstGeom prst="rect">
            <a:avLst/>
          </a:prstGeom>
          <a:ln>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3" name="TextShape 1"/>
          <p:cNvSpPr txBox="1"/>
          <p:nvPr/>
        </p:nvSpPr>
        <p:spPr>
          <a:xfrm>
            <a:off x="6553080" y="6356520"/>
            <a:ext cx="2133360" cy="364680"/>
          </a:xfrm>
          <a:prstGeom prst="rect">
            <a:avLst/>
          </a:prstGeom>
          <a:noFill/>
          <a:ln>
            <a:noFill/>
          </a:ln>
        </p:spPr>
        <p:txBody>
          <a:bodyPr anchor="ctr">
            <a:noAutofit/>
          </a:bodyPr>
          <a:p>
            <a:pPr algn="r">
              <a:lnSpc>
                <a:spcPct val="100000"/>
              </a:lnSpc>
            </a:pPr>
            <a:fld id="{E5D4F9E1-ACBB-42AB-97F4-3672EF963355}" type="slidenum">
              <a:rPr b="0" lang="en-GB" sz="1200" spc="-1" strike="noStrike">
                <a:solidFill>
                  <a:srgbClr val="898989"/>
                </a:solidFill>
                <a:latin typeface="Calibri"/>
                <a:ea typeface="MS PGothic"/>
              </a:rPr>
              <a:t>&lt;number&gt;</a:t>
            </a:fld>
            <a:endParaRPr b="0" lang="en-GB" sz="1200" spc="-1" strike="noStrike">
              <a:latin typeface="Times New Roman"/>
            </a:endParaRPr>
          </a:p>
        </p:txBody>
      </p:sp>
      <p:grpSp>
        <p:nvGrpSpPr>
          <p:cNvPr id="594" name="Group 2"/>
          <p:cNvGrpSpPr/>
          <p:nvPr/>
        </p:nvGrpSpPr>
        <p:grpSpPr>
          <a:xfrm>
            <a:off x="0" y="1640160"/>
            <a:ext cx="9133560" cy="5034600"/>
            <a:chOff x="0" y="1640160"/>
            <a:chExt cx="9133560" cy="5034600"/>
          </a:xfrm>
        </p:grpSpPr>
        <p:pic>
          <p:nvPicPr>
            <p:cNvPr id="595" name="Picture 2" descr=""/>
            <p:cNvPicPr/>
            <p:nvPr/>
          </p:nvPicPr>
          <p:blipFill>
            <a:blip r:embed="rId1"/>
            <a:stretch/>
          </p:blipFill>
          <p:spPr>
            <a:xfrm>
              <a:off x="0" y="1640160"/>
              <a:ext cx="9133560" cy="4105800"/>
            </a:xfrm>
            <a:prstGeom prst="rect">
              <a:avLst/>
            </a:prstGeom>
            <a:ln>
              <a:noFill/>
            </a:ln>
          </p:spPr>
        </p:pic>
        <p:pic>
          <p:nvPicPr>
            <p:cNvPr id="596" name="Picture 3" descr=""/>
            <p:cNvPicPr/>
            <p:nvPr/>
          </p:nvPicPr>
          <p:blipFill>
            <a:blip r:embed="rId2"/>
            <a:stretch/>
          </p:blipFill>
          <p:spPr>
            <a:xfrm>
              <a:off x="4944240" y="6018840"/>
              <a:ext cx="560880" cy="366480"/>
            </a:xfrm>
            <a:prstGeom prst="rect">
              <a:avLst/>
            </a:prstGeom>
            <a:ln>
              <a:noFill/>
            </a:ln>
          </p:spPr>
        </p:pic>
        <p:pic>
          <p:nvPicPr>
            <p:cNvPr id="597" name="Picture 4" descr=""/>
            <p:cNvPicPr/>
            <p:nvPr/>
          </p:nvPicPr>
          <p:blipFill>
            <a:blip r:embed="rId3"/>
            <a:stretch/>
          </p:blipFill>
          <p:spPr>
            <a:xfrm>
              <a:off x="362880" y="6001560"/>
              <a:ext cx="570600" cy="383400"/>
            </a:xfrm>
            <a:prstGeom prst="rect">
              <a:avLst/>
            </a:prstGeom>
            <a:ln>
              <a:noFill/>
            </a:ln>
          </p:spPr>
        </p:pic>
        <p:sp>
          <p:nvSpPr>
            <p:cNvPr id="598" name="CustomShape 3"/>
            <p:cNvSpPr/>
            <p:nvPr/>
          </p:nvSpPr>
          <p:spPr>
            <a:xfrm>
              <a:off x="918000" y="5960160"/>
              <a:ext cx="3505680" cy="63900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GB" sz="1800" spc="-1" strike="noStrike">
                  <a:solidFill>
                    <a:srgbClr val="000000"/>
                  </a:solidFill>
                  <a:latin typeface="Calibri"/>
                  <a:ea typeface="MS PGothic"/>
                </a:rPr>
                <a:t>Continent signataires de la Convention de Budapest</a:t>
              </a:r>
              <a:endParaRPr b="0" lang="en-GB" sz="1800" spc="-1" strike="noStrike">
                <a:latin typeface="Arial"/>
              </a:endParaRPr>
            </a:p>
          </p:txBody>
        </p:sp>
        <p:sp>
          <p:nvSpPr>
            <p:cNvPr id="599" name="CustomShape 4"/>
            <p:cNvSpPr/>
            <p:nvPr/>
          </p:nvSpPr>
          <p:spPr>
            <a:xfrm>
              <a:off x="5619600" y="5761440"/>
              <a:ext cx="3505680" cy="9133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GB" sz="1800" spc="-1" strike="noStrike">
                  <a:solidFill>
                    <a:srgbClr val="000000"/>
                  </a:solidFill>
                  <a:latin typeface="Calibri"/>
                  <a:ea typeface="MS PGothic"/>
                </a:rPr>
                <a:t>Le seul continent qui n'est pas signataire de la Convention de Budapest</a:t>
              </a:r>
              <a:endParaRPr b="0" lang="en-GB" sz="1800" spc="-1" strike="noStrike">
                <a:latin typeface="Arial"/>
              </a:endParaRPr>
            </a:p>
          </p:txBody>
        </p:sp>
      </p:grpSp>
      <p:sp>
        <p:nvSpPr>
          <p:cNvPr id="600"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REALITY</a:t>
            </a:r>
            <a:endParaRPr b="0" lang="en-GB" sz="3100" spc="-1" strike="noStrike">
              <a:latin typeface="Arial"/>
            </a:endParaRPr>
          </a:p>
        </p:txBody>
      </p:sp>
      <p:sp>
        <p:nvSpPr>
          <p:cNvPr id="601" name="CustomShape 6"/>
          <p:cNvSpPr/>
          <p:nvPr/>
        </p:nvSpPr>
        <p:spPr>
          <a:xfrm>
            <a:off x="0" y="-184680"/>
            <a:ext cx="184320" cy="369000"/>
          </a:xfrm>
          <a:prstGeom prst="rect">
            <a:avLst/>
          </a:prstGeom>
          <a:noFill/>
          <a:ln>
            <a:noFill/>
          </a:ln>
        </p:spPr>
        <p:style>
          <a:lnRef idx="0"/>
          <a:fillRef idx="0"/>
          <a:effectRef idx="0"/>
          <a:fontRef idx="minor"/>
        </p:style>
      </p:sp>
      <p:sp>
        <p:nvSpPr>
          <p:cNvPr id="602" name="CustomShape 7"/>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03" name="CustomShape 8"/>
          <p:cNvSpPr/>
          <p:nvPr/>
        </p:nvSpPr>
        <p:spPr>
          <a:xfrm>
            <a:off x="0" y="-184680"/>
            <a:ext cx="184320" cy="369000"/>
          </a:xfrm>
          <a:prstGeom prst="rect">
            <a:avLst/>
          </a:prstGeom>
          <a:noFill/>
          <a:ln>
            <a:noFill/>
          </a:ln>
        </p:spPr>
        <p:style>
          <a:lnRef idx="0"/>
          <a:fillRef idx="0"/>
          <a:effectRef idx="0"/>
          <a:fontRef idx="minor"/>
        </p:style>
      </p:sp>
      <p:sp>
        <p:nvSpPr>
          <p:cNvPr id="604" name="CustomShape 9"/>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Convention Globale </a:t>
            </a:r>
            <a:endParaRPr b="0" lang="en-GB" sz="3100" spc="-1" strike="noStrike">
              <a:latin typeface="Arial"/>
            </a:endParaRPr>
          </a:p>
        </p:txBody>
      </p:sp>
      <p:sp>
        <p:nvSpPr>
          <p:cNvPr id="605" name="CustomShape 10"/>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606" name="Picture 4" descr=""/>
          <p:cNvPicPr/>
          <p:nvPr/>
        </p:nvPicPr>
        <p:blipFill>
          <a:blip r:embed="rId4"/>
          <a:stretch/>
        </p:blipFill>
        <p:spPr>
          <a:xfrm>
            <a:off x="0" y="-27000"/>
            <a:ext cx="1177560" cy="1079280"/>
          </a:xfrm>
          <a:prstGeom prst="rect">
            <a:avLst/>
          </a:prstGeom>
          <a:ln>
            <a:noFill/>
          </a:ln>
        </p:spPr>
      </p:pic>
      <p:sp>
        <p:nvSpPr>
          <p:cNvPr id="607" name="CustomShape 11"/>
          <p:cNvSpPr/>
          <p:nvPr/>
        </p:nvSpPr>
        <p:spPr>
          <a:xfrm>
            <a:off x="2226240" y="1117080"/>
            <a:ext cx="4681080" cy="5169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800" spc="-1" strike="noStrike">
                <a:solidFill>
                  <a:srgbClr val="000000"/>
                </a:solidFill>
                <a:latin typeface="Verdana"/>
                <a:ea typeface="Verdana"/>
              </a:rPr>
              <a:t>LA </a:t>
            </a:r>
            <a:r>
              <a:rPr b="1" lang="en-GB" sz="2800" spc="-1" strike="noStrike">
                <a:solidFill>
                  <a:srgbClr val="ff0000"/>
                </a:solidFill>
                <a:latin typeface="Verdana"/>
                <a:ea typeface="Verdana"/>
              </a:rPr>
              <a:t>REALITE </a:t>
            </a:r>
            <a:r>
              <a:rPr b="1" lang="en-GB" sz="2800" spc="-1" strike="noStrike">
                <a:solidFill>
                  <a:srgbClr val="000000"/>
                </a:solidFill>
                <a:latin typeface="Verdana"/>
                <a:ea typeface="Verdana"/>
              </a:rPr>
              <a:t>EST:</a:t>
            </a:r>
            <a:endParaRPr b="0" lang="en-GB" sz="28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608" name="Group 1"/>
          <p:cNvGrpSpPr/>
          <p:nvPr/>
        </p:nvGrpSpPr>
        <p:grpSpPr>
          <a:xfrm>
            <a:off x="-19440" y="548640"/>
            <a:ext cx="9166680" cy="6332760"/>
            <a:chOff x="-19440" y="548640"/>
            <a:chExt cx="9166680" cy="6332760"/>
          </a:xfrm>
        </p:grpSpPr>
        <p:pic>
          <p:nvPicPr>
            <p:cNvPr id="609" name="Picture 2" descr=""/>
            <p:cNvPicPr/>
            <p:nvPr/>
          </p:nvPicPr>
          <p:blipFill>
            <a:blip r:embed="rId1"/>
            <a:srcRect l="0" t="0" r="0" b="16330"/>
            <a:stretch/>
          </p:blipFill>
          <p:spPr>
            <a:xfrm>
              <a:off x="-19440" y="548640"/>
              <a:ext cx="9166680" cy="6332760"/>
            </a:xfrm>
            <a:prstGeom prst="rect">
              <a:avLst/>
            </a:prstGeom>
            <a:ln>
              <a:noFill/>
            </a:ln>
          </p:spPr>
        </p:pic>
        <p:sp>
          <p:nvSpPr>
            <p:cNvPr id="610" name="CustomShape 2"/>
            <p:cNvSpPr/>
            <p:nvPr/>
          </p:nvSpPr>
          <p:spPr>
            <a:xfrm>
              <a:off x="4782600" y="256356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1" name="CustomShape 3"/>
            <p:cNvSpPr/>
            <p:nvPr/>
          </p:nvSpPr>
          <p:spPr>
            <a:xfrm>
              <a:off x="4683240" y="240696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2" name="CustomShape 4"/>
            <p:cNvSpPr/>
            <p:nvPr/>
          </p:nvSpPr>
          <p:spPr>
            <a:xfrm>
              <a:off x="4942800" y="182268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3" name="CustomShape 5"/>
            <p:cNvSpPr/>
            <p:nvPr/>
          </p:nvSpPr>
          <p:spPr>
            <a:xfrm>
              <a:off x="4772520" y="231264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4" name="CustomShape 6"/>
            <p:cNvSpPr/>
            <p:nvPr/>
          </p:nvSpPr>
          <p:spPr>
            <a:xfrm>
              <a:off x="4923000" y="191700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5" name="CustomShape 7"/>
            <p:cNvSpPr/>
            <p:nvPr/>
          </p:nvSpPr>
          <p:spPr>
            <a:xfrm>
              <a:off x="4910760" y="237168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6" name="CustomShape 8"/>
            <p:cNvSpPr/>
            <p:nvPr/>
          </p:nvSpPr>
          <p:spPr>
            <a:xfrm>
              <a:off x="4638960" y="237168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7" name="CustomShape 9"/>
            <p:cNvSpPr/>
            <p:nvPr/>
          </p:nvSpPr>
          <p:spPr>
            <a:xfrm>
              <a:off x="4837320" y="255276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8" name="CustomShape 10"/>
            <p:cNvSpPr/>
            <p:nvPr/>
          </p:nvSpPr>
          <p:spPr>
            <a:xfrm>
              <a:off x="4913640" y="250560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19" name="CustomShape 11"/>
            <p:cNvSpPr/>
            <p:nvPr/>
          </p:nvSpPr>
          <p:spPr>
            <a:xfrm>
              <a:off x="5127120" y="2824560"/>
              <a:ext cx="63360" cy="93960"/>
            </a:xfrm>
            <a:prstGeom prst="ellipse">
              <a:avLst/>
            </a:prstGeom>
            <a:solidFill>
              <a:srgbClr val="0000cc"/>
            </a:solidFill>
            <a:ln>
              <a:solidFill>
                <a:srgbClr val="4a7ebb"/>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sp>
        <p:sp>
          <p:nvSpPr>
            <p:cNvPr id="620" name="CustomShape 12"/>
            <p:cNvSpPr/>
            <p:nvPr/>
          </p:nvSpPr>
          <p:spPr>
            <a:xfrm>
              <a:off x="4500360" y="193284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1" name="CustomShape 13"/>
            <p:cNvSpPr/>
            <p:nvPr/>
          </p:nvSpPr>
          <p:spPr>
            <a:xfrm>
              <a:off x="5409000" y="259992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2" name="CustomShape 14"/>
            <p:cNvSpPr/>
            <p:nvPr/>
          </p:nvSpPr>
          <p:spPr>
            <a:xfrm>
              <a:off x="4338360" y="232452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3" name="CustomShape 15"/>
            <p:cNvSpPr/>
            <p:nvPr/>
          </p:nvSpPr>
          <p:spPr>
            <a:xfrm>
              <a:off x="4420800" y="209700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4" name="CustomShape 16"/>
            <p:cNvSpPr/>
            <p:nvPr/>
          </p:nvSpPr>
          <p:spPr>
            <a:xfrm>
              <a:off x="4520160" y="172836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5" name="CustomShape 17"/>
            <p:cNvSpPr/>
            <p:nvPr/>
          </p:nvSpPr>
          <p:spPr>
            <a:xfrm>
              <a:off x="5077080" y="223020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6" name="CustomShape 18"/>
            <p:cNvSpPr/>
            <p:nvPr/>
          </p:nvSpPr>
          <p:spPr>
            <a:xfrm>
              <a:off x="1702440" y="259992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7" name="CustomShape 19"/>
            <p:cNvSpPr/>
            <p:nvPr/>
          </p:nvSpPr>
          <p:spPr>
            <a:xfrm>
              <a:off x="4974480" y="162684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8" name="CustomShape 20"/>
            <p:cNvSpPr/>
            <p:nvPr/>
          </p:nvSpPr>
          <p:spPr>
            <a:xfrm>
              <a:off x="3814200" y="157716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29" name="CustomShape 21"/>
            <p:cNvSpPr/>
            <p:nvPr/>
          </p:nvSpPr>
          <p:spPr>
            <a:xfrm>
              <a:off x="4882680" y="1983240"/>
              <a:ext cx="63360" cy="93960"/>
            </a:xfrm>
            <a:prstGeom prst="ellipse">
              <a:avLst/>
            </a:prstGeom>
            <a:solidFill>
              <a:srgbClr val="0000cc"/>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0" name="CustomShape 22"/>
            <p:cNvSpPr/>
            <p:nvPr/>
          </p:nvSpPr>
          <p:spPr>
            <a:xfrm>
              <a:off x="4602600" y="250128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1" name="CustomShape 23"/>
            <p:cNvSpPr/>
            <p:nvPr/>
          </p:nvSpPr>
          <p:spPr>
            <a:xfrm>
              <a:off x="4772520" y="223128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2" name="CustomShape 24"/>
            <p:cNvSpPr/>
            <p:nvPr/>
          </p:nvSpPr>
          <p:spPr>
            <a:xfrm>
              <a:off x="4520160" y="214416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3" name="CustomShape 25"/>
            <p:cNvSpPr/>
            <p:nvPr/>
          </p:nvSpPr>
          <p:spPr>
            <a:xfrm>
              <a:off x="5000040" y="231264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4" name="CustomShape 26"/>
            <p:cNvSpPr/>
            <p:nvPr/>
          </p:nvSpPr>
          <p:spPr>
            <a:xfrm>
              <a:off x="4804200" y="243072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5" name="CustomShape 27"/>
            <p:cNvSpPr/>
            <p:nvPr/>
          </p:nvSpPr>
          <p:spPr>
            <a:xfrm>
              <a:off x="5490360" y="261072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6" name="CustomShape 28"/>
            <p:cNvSpPr/>
            <p:nvPr/>
          </p:nvSpPr>
          <p:spPr>
            <a:xfrm>
              <a:off x="4736520" y="251100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7" name="CustomShape 29"/>
            <p:cNvSpPr/>
            <p:nvPr/>
          </p:nvSpPr>
          <p:spPr>
            <a:xfrm>
              <a:off x="4077000" y="261072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8" name="CustomShape 30"/>
            <p:cNvSpPr/>
            <p:nvPr/>
          </p:nvSpPr>
          <p:spPr>
            <a:xfrm>
              <a:off x="4195440" y="260316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39" name="CustomShape 31"/>
            <p:cNvSpPr/>
            <p:nvPr/>
          </p:nvSpPr>
          <p:spPr>
            <a:xfrm>
              <a:off x="4484160" y="23245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0" name="CustomShape 32"/>
            <p:cNvSpPr/>
            <p:nvPr/>
          </p:nvSpPr>
          <p:spPr>
            <a:xfrm>
              <a:off x="4227480" y="20383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1" name="CustomShape 33"/>
            <p:cNvSpPr/>
            <p:nvPr/>
          </p:nvSpPr>
          <p:spPr>
            <a:xfrm>
              <a:off x="4645440" y="228420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2" name="CustomShape 34"/>
            <p:cNvSpPr/>
            <p:nvPr/>
          </p:nvSpPr>
          <p:spPr>
            <a:xfrm>
              <a:off x="4388760" y="21733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3" name="CustomShape 35"/>
            <p:cNvSpPr/>
            <p:nvPr/>
          </p:nvSpPr>
          <p:spPr>
            <a:xfrm>
              <a:off x="5375880" y="250884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4" name="CustomShape 36"/>
            <p:cNvSpPr/>
            <p:nvPr/>
          </p:nvSpPr>
          <p:spPr>
            <a:xfrm>
              <a:off x="4638960" y="281448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5" name="CustomShape 37"/>
            <p:cNvSpPr/>
            <p:nvPr/>
          </p:nvSpPr>
          <p:spPr>
            <a:xfrm>
              <a:off x="7680600" y="530064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6" name="CustomShape 38"/>
            <p:cNvSpPr/>
            <p:nvPr/>
          </p:nvSpPr>
          <p:spPr>
            <a:xfrm>
              <a:off x="7812000" y="273024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7" name="CustomShape 39"/>
            <p:cNvSpPr/>
            <p:nvPr/>
          </p:nvSpPr>
          <p:spPr>
            <a:xfrm>
              <a:off x="4665960" y="21913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8" name="CustomShape 40"/>
            <p:cNvSpPr/>
            <p:nvPr/>
          </p:nvSpPr>
          <p:spPr>
            <a:xfrm>
              <a:off x="2594160" y="35197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49" name="CustomShape 41"/>
            <p:cNvSpPr/>
            <p:nvPr/>
          </p:nvSpPr>
          <p:spPr>
            <a:xfrm>
              <a:off x="5757480" y="511200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0" name="CustomShape 42"/>
            <p:cNvSpPr/>
            <p:nvPr/>
          </p:nvSpPr>
          <p:spPr>
            <a:xfrm>
              <a:off x="4449600" y="22183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1" name="CustomShape 43"/>
            <p:cNvSpPr/>
            <p:nvPr/>
          </p:nvSpPr>
          <p:spPr>
            <a:xfrm>
              <a:off x="5160600" y="26359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2" name="CustomShape 44"/>
            <p:cNvSpPr/>
            <p:nvPr/>
          </p:nvSpPr>
          <p:spPr>
            <a:xfrm>
              <a:off x="2256480" y="391284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3" name="CustomShape 45"/>
            <p:cNvSpPr/>
            <p:nvPr/>
          </p:nvSpPr>
          <p:spPr>
            <a:xfrm>
              <a:off x="4752720" y="209556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4" name="CustomShape 46"/>
            <p:cNvSpPr/>
            <p:nvPr/>
          </p:nvSpPr>
          <p:spPr>
            <a:xfrm>
              <a:off x="1470960" y="17755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5" name="CustomShape 47"/>
            <p:cNvSpPr/>
            <p:nvPr/>
          </p:nvSpPr>
          <p:spPr>
            <a:xfrm>
              <a:off x="6334200" y="399456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6" name="CustomShape 48"/>
            <p:cNvSpPr/>
            <p:nvPr/>
          </p:nvSpPr>
          <p:spPr>
            <a:xfrm>
              <a:off x="4307400" y="248904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7" name="CustomShape 49"/>
            <p:cNvSpPr/>
            <p:nvPr/>
          </p:nvSpPr>
          <p:spPr>
            <a:xfrm>
              <a:off x="4575240" y="2297520"/>
              <a:ext cx="63360" cy="93960"/>
            </a:xfrm>
            <a:prstGeom prst="ellipse">
              <a:avLst/>
            </a:prstGeom>
            <a:solidFill>
              <a:srgbClr val="00b05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8" name="CustomShape 50"/>
            <p:cNvSpPr/>
            <p:nvPr/>
          </p:nvSpPr>
          <p:spPr>
            <a:xfrm>
              <a:off x="4023720" y="311652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59" name="CustomShape 51"/>
            <p:cNvSpPr/>
            <p:nvPr/>
          </p:nvSpPr>
          <p:spPr>
            <a:xfrm>
              <a:off x="4828680" y="265788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0" name="CustomShape 52"/>
            <p:cNvSpPr/>
            <p:nvPr/>
          </p:nvSpPr>
          <p:spPr>
            <a:xfrm>
              <a:off x="4427280" y="246996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1" name="CustomShape 53"/>
            <p:cNvSpPr/>
            <p:nvPr/>
          </p:nvSpPr>
          <p:spPr>
            <a:xfrm>
              <a:off x="2520720" y="529452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2" name="CustomShape 54"/>
            <p:cNvSpPr/>
            <p:nvPr/>
          </p:nvSpPr>
          <p:spPr>
            <a:xfrm>
              <a:off x="2144880" y="386892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3" name="CustomShape 55"/>
            <p:cNvSpPr/>
            <p:nvPr/>
          </p:nvSpPr>
          <p:spPr>
            <a:xfrm>
              <a:off x="8950680" y="524736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4" name="CustomShape 56"/>
            <p:cNvSpPr/>
            <p:nvPr/>
          </p:nvSpPr>
          <p:spPr>
            <a:xfrm>
              <a:off x="2641680" y="570204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5" name="CustomShape 57"/>
            <p:cNvSpPr/>
            <p:nvPr/>
          </p:nvSpPr>
          <p:spPr>
            <a:xfrm>
              <a:off x="3737160" y="362232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6" name="CustomShape 58"/>
            <p:cNvSpPr/>
            <p:nvPr/>
          </p:nvSpPr>
          <p:spPr>
            <a:xfrm>
              <a:off x="3890160" y="387396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7" name="CustomShape 59"/>
            <p:cNvSpPr/>
            <p:nvPr/>
          </p:nvSpPr>
          <p:spPr>
            <a:xfrm>
              <a:off x="2762640" y="520632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68" name="CustomShape 60"/>
            <p:cNvSpPr/>
            <p:nvPr/>
          </p:nvSpPr>
          <p:spPr>
            <a:xfrm rot="5400000">
              <a:off x="45720" y="2485080"/>
              <a:ext cx="1016280" cy="957960"/>
            </a:xfrm>
            <a:prstGeom prst="rightArrow">
              <a:avLst>
                <a:gd name="adj1" fmla="val 50000"/>
                <a:gd name="adj2" fmla="val 0"/>
              </a:avLst>
            </a:prstGeom>
            <a:solidFill>
              <a:schemeClr val="bg1"/>
            </a:solidFill>
            <a:ln>
              <a:solidFill>
                <a:srgbClr val="4a7ebb"/>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anchor="ctr">
              <a:noAutofit/>
            </a:bodyPr>
            <a:p>
              <a:pPr algn="ctr">
                <a:lnSpc>
                  <a:spcPct val="100000"/>
                </a:lnSpc>
              </a:pPr>
              <a:r>
                <a:rPr b="0" lang="en-GB" sz="1500" spc="-1" strike="noStrike">
                  <a:solidFill>
                    <a:srgbClr val="000000"/>
                  </a:solidFill>
                  <a:latin typeface="Verdana"/>
                  <a:ea typeface="MS PGothic"/>
                </a:rPr>
                <a:t>2001 - 2005</a:t>
              </a:r>
              <a:endParaRPr b="0" lang="en-GB" sz="1500" spc="-1" strike="noStrike">
                <a:latin typeface="Arial"/>
              </a:endParaRPr>
            </a:p>
          </p:txBody>
        </p:sp>
        <p:sp>
          <p:nvSpPr>
            <p:cNvPr id="669" name="CustomShape 61"/>
            <p:cNvSpPr/>
            <p:nvPr/>
          </p:nvSpPr>
          <p:spPr>
            <a:xfrm>
              <a:off x="7450200" y="386460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70" name="CustomShape 62"/>
            <p:cNvSpPr/>
            <p:nvPr/>
          </p:nvSpPr>
          <p:spPr>
            <a:xfrm rot="5400000">
              <a:off x="72000" y="4678920"/>
              <a:ext cx="1016280" cy="902520"/>
            </a:xfrm>
            <a:prstGeom prst="rightArrow">
              <a:avLst>
                <a:gd name="adj1" fmla="val 50000"/>
                <a:gd name="adj2" fmla="val 0"/>
              </a:avLst>
            </a:prstGeom>
            <a:solidFill>
              <a:schemeClr val="bg1"/>
            </a:solidFill>
            <a:ln>
              <a:solidFill>
                <a:srgbClr val="4a7ebb"/>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anchor="ctr">
              <a:noAutofit/>
            </a:bodyPr>
            <a:p>
              <a:pPr algn="ctr">
                <a:lnSpc>
                  <a:spcPct val="100000"/>
                </a:lnSpc>
              </a:pPr>
              <a:r>
                <a:rPr b="0" lang="en-GB" sz="1500" spc="-1" strike="noStrike">
                  <a:solidFill>
                    <a:srgbClr val="000000"/>
                  </a:solidFill>
                  <a:latin typeface="Verdana"/>
                  <a:ea typeface="MS PGothic"/>
                </a:rPr>
                <a:t>2011 – 2015 </a:t>
              </a:r>
              <a:endParaRPr b="0" lang="en-GB" sz="1500" spc="-1" strike="noStrike">
                <a:latin typeface="Arial"/>
              </a:endParaRPr>
            </a:p>
          </p:txBody>
        </p:sp>
        <p:sp>
          <p:nvSpPr>
            <p:cNvPr id="671" name="CustomShape 63"/>
            <p:cNvSpPr/>
            <p:nvPr/>
          </p:nvSpPr>
          <p:spPr>
            <a:xfrm rot="5400000">
              <a:off x="41760" y="3607560"/>
              <a:ext cx="1016280" cy="902520"/>
            </a:xfrm>
            <a:prstGeom prst="rightArrow">
              <a:avLst>
                <a:gd name="adj1" fmla="val 50000"/>
                <a:gd name="adj2" fmla="val 0"/>
              </a:avLst>
            </a:prstGeom>
            <a:solidFill>
              <a:schemeClr val="bg1"/>
            </a:solidFill>
            <a:ln>
              <a:solidFill>
                <a:srgbClr val="4a7ebb"/>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anchor="ctr">
              <a:noAutofit/>
            </a:bodyPr>
            <a:p>
              <a:pPr algn="ctr">
                <a:lnSpc>
                  <a:spcPct val="100000"/>
                </a:lnSpc>
              </a:pPr>
              <a:r>
                <a:rPr b="0" lang="en-GB" sz="1500" spc="-1" strike="noStrike">
                  <a:solidFill>
                    <a:srgbClr val="000000"/>
                  </a:solidFill>
                  <a:latin typeface="Verdana"/>
                  <a:ea typeface="MS PGothic"/>
                </a:rPr>
                <a:t>2006 – 2010</a:t>
              </a:r>
              <a:endParaRPr b="0" lang="en-GB" sz="1500" spc="-1" strike="noStrike">
                <a:latin typeface="Arial"/>
              </a:endParaRPr>
            </a:p>
          </p:txBody>
        </p:sp>
        <p:sp>
          <p:nvSpPr>
            <p:cNvPr id="672" name="CustomShape 64"/>
            <p:cNvSpPr/>
            <p:nvPr/>
          </p:nvSpPr>
          <p:spPr>
            <a:xfrm rot="5400000">
              <a:off x="29520" y="5789880"/>
              <a:ext cx="1016280" cy="898920"/>
            </a:xfrm>
            <a:prstGeom prst="rightArrow">
              <a:avLst>
                <a:gd name="adj1" fmla="val 50000"/>
                <a:gd name="adj2" fmla="val 0"/>
              </a:avLst>
            </a:prstGeom>
            <a:solidFill>
              <a:schemeClr val="bg1"/>
            </a:solidFill>
            <a:ln>
              <a:solidFill>
                <a:srgbClr val="4a7ebb"/>
              </a:solidFill>
              <a:round/>
            </a:ln>
            <a:effectLst>
              <a:outerShdw blurRad="40000" dir="5400000" dist="23040" rotWithShape="0">
                <a:srgbClr val="000000">
                  <a:alpha val="35000"/>
                </a:srgbClr>
              </a:outerShdw>
            </a:effectLst>
          </p:spPr>
          <p:style>
            <a:lnRef idx="1">
              <a:schemeClr val="accent1"/>
            </a:lnRef>
            <a:fillRef idx="3">
              <a:schemeClr val="accent1"/>
            </a:fillRef>
            <a:effectRef idx="2">
              <a:schemeClr val="accent1"/>
            </a:effectRef>
            <a:fontRef idx="minor"/>
          </p:style>
          <p:txBody>
            <a:bodyPr anchor="ctr">
              <a:noAutofit/>
            </a:bodyPr>
            <a:p>
              <a:pPr algn="ctr">
                <a:lnSpc>
                  <a:spcPct val="100000"/>
                </a:lnSpc>
              </a:pPr>
              <a:r>
                <a:rPr b="0" lang="en-GB" sz="1500" spc="-1" strike="noStrike">
                  <a:solidFill>
                    <a:srgbClr val="000000"/>
                  </a:solidFill>
                  <a:latin typeface="Verdana"/>
                  <a:ea typeface="MS PGothic"/>
                </a:rPr>
                <a:t>2016 – 2020</a:t>
              </a:r>
              <a:endParaRPr b="0" lang="en-GB" sz="1500" spc="-1" strike="noStrike">
                <a:latin typeface="Arial"/>
              </a:endParaRPr>
            </a:p>
          </p:txBody>
        </p:sp>
        <p:sp>
          <p:nvSpPr>
            <p:cNvPr id="673" name="CustomShape 65"/>
            <p:cNvSpPr/>
            <p:nvPr/>
          </p:nvSpPr>
          <p:spPr>
            <a:xfrm>
              <a:off x="4743000" y="2417760"/>
              <a:ext cx="63360" cy="93960"/>
            </a:xfrm>
            <a:prstGeom prst="ellipse">
              <a:avLst/>
            </a:prstGeom>
            <a:solidFill>
              <a:srgbClr val="ffff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74" name="CustomShape 66"/>
            <p:cNvSpPr/>
            <p:nvPr/>
          </p:nvSpPr>
          <p:spPr>
            <a:xfrm>
              <a:off x="5165640" y="288936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75" name="CustomShape 67"/>
            <p:cNvSpPr/>
            <p:nvPr/>
          </p:nvSpPr>
          <p:spPr>
            <a:xfrm>
              <a:off x="4253760" y="397872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76" name="CustomShape 68"/>
            <p:cNvSpPr/>
            <p:nvPr/>
          </p:nvSpPr>
          <p:spPr>
            <a:xfrm>
              <a:off x="4581360" y="240264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77" name="CustomShape 69"/>
            <p:cNvSpPr/>
            <p:nvPr/>
          </p:nvSpPr>
          <p:spPr>
            <a:xfrm>
              <a:off x="2339640" y="463968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sp>
          <p:nvSpPr>
            <p:cNvPr id="678" name="CustomShape 70"/>
            <p:cNvSpPr/>
            <p:nvPr/>
          </p:nvSpPr>
          <p:spPr>
            <a:xfrm>
              <a:off x="2424240" y="4106160"/>
              <a:ext cx="63360" cy="93960"/>
            </a:xfrm>
            <a:prstGeom prst="ellipse">
              <a:avLst/>
            </a:prstGeom>
            <a:solidFill>
              <a:srgbClr val="ff0000"/>
            </a:solidFill>
            <a:ln w="3240">
              <a:solidFill>
                <a:srgbClr val="0000cc"/>
              </a:solidFill>
              <a:round/>
            </a:ln>
          </p:spPr>
          <p:style>
            <a:lnRef idx="2">
              <a:schemeClr val="accent1">
                <a:shade val="50000"/>
              </a:schemeClr>
            </a:lnRef>
            <a:fillRef idx="1">
              <a:schemeClr val="accent1"/>
            </a:fillRef>
            <a:effectRef idx="0">
              <a:schemeClr val="accent1"/>
            </a:effectRef>
            <a:fontRef idx="minor"/>
          </p:style>
        </p:sp>
      </p:grpSp>
      <p:sp>
        <p:nvSpPr>
          <p:cNvPr id="679" name="CustomShape 71"/>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REALITY</a:t>
            </a:r>
            <a:endParaRPr b="0" lang="en-GB" sz="3100" spc="-1" strike="noStrike">
              <a:latin typeface="Arial"/>
            </a:endParaRPr>
          </a:p>
        </p:txBody>
      </p:sp>
      <p:sp>
        <p:nvSpPr>
          <p:cNvPr id="680" name="CustomShape 72"/>
          <p:cNvSpPr/>
          <p:nvPr/>
        </p:nvSpPr>
        <p:spPr>
          <a:xfrm>
            <a:off x="0" y="-184680"/>
            <a:ext cx="184320" cy="369000"/>
          </a:xfrm>
          <a:prstGeom prst="rect">
            <a:avLst/>
          </a:prstGeom>
          <a:noFill/>
          <a:ln>
            <a:noFill/>
          </a:ln>
        </p:spPr>
        <p:style>
          <a:lnRef idx="0"/>
          <a:fillRef idx="0"/>
          <a:effectRef idx="0"/>
          <a:fontRef idx="minor"/>
        </p:style>
      </p:sp>
      <p:sp>
        <p:nvSpPr>
          <p:cNvPr id="681" name="CustomShape 73"/>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82" name="CustomShape 74"/>
          <p:cNvSpPr/>
          <p:nvPr/>
        </p:nvSpPr>
        <p:spPr>
          <a:xfrm>
            <a:off x="0" y="-184680"/>
            <a:ext cx="184320" cy="369000"/>
          </a:xfrm>
          <a:prstGeom prst="rect">
            <a:avLst/>
          </a:prstGeom>
          <a:noFill/>
          <a:ln>
            <a:noFill/>
          </a:ln>
        </p:spPr>
        <p:style>
          <a:lnRef idx="0"/>
          <a:fillRef idx="0"/>
          <a:effectRef idx="0"/>
          <a:fontRef idx="minor"/>
        </p:style>
      </p:sp>
      <p:sp>
        <p:nvSpPr>
          <p:cNvPr id="683" name="CustomShape 75"/>
          <p:cNvSpPr/>
          <p:nvPr/>
        </p:nvSpPr>
        <p:spPr>
          <a:xfrm>
            <a:off x="1173600" y="-1548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Nombre total d'adhésions par période</a:t>
            </a:r>
            <a:endParaRPr b="0" lang="en-GB" sz="3100" spc="-1" strike="noStrike">
              <a:latin typeface="Arial"/>
            </a:endParaRPr>
          </a:p>
        </p:txBody>
      </p:sp>
      <p:pic>
        <p:nvPicPr>
          <p:cNvPr id="684" name="Picture 4" descr=""/>
          <p:cNvPicPr/>
          <p:nvPr/>
        </p:nvPicPr>
        <p:blipFill>
          <a:blip r:embed="rId2"/>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5" name="CustomShape 1"/>
          <p:cNvSpPr/>
          <p:nvPr/>
        </p:nvSpPr>
        <p:spPr>
          <a:xfrm>
            <a:off x="0" y="-184680"/>
            <a:ext cx="184320" cy="369000"/>
          </a:xfrm>
          <a:prstGeom prst="rect">
            <a:avLst/>
          </a:prstGeom>
          <a:noFill/>
          <a:ln>
            <a:noFill/>
          </a:ln>
        </p:spPr>
        <p:style>
          <a:lnRef idx="0"/>
          <a:fillRef idx="0"/>
          <a:effectRef idx="0"/>
          <a:fontRef idx="minor"/>
        </p:style>
      </p:sp>
      <p:sp>
        <p:nvSpPr>
          <p:cNvPr id="686"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87" name="CustomShape 3"/>
          <p:cNvSpPr/>
          <p:nvPr/>
        </p:nvSpPr>
        <p:spPr>
          <a:xfrm>
            <a:off x="0" y="-184680"/>
            <a:ext cx="184320" cy="369000"/>
          </a:xfrm>
          <a:prstGeom prst="rect">
            <a:avLst/>
          </a:prstGeom>
          <a:noFill/>
          <a:ln>
            <a:noFill/>
          </a:ln>
        </p:spPr>
        <p:style>
          <a:lnRef idx="0"/>
          <a:fillRef idx="0"/>
          <a:effectRef idx="0"/>
          <a:fontRef idx="minor"/>
        </p:style>
      </p:sp>
      <p:sp>
        <p:nvSpPr>
          <p:cNvPr id="688" name="CustomShape 4"/>
          <p:cNvSpPr/>
          <p:nvPr/>
        </p:nvSpPr>
        <p:spPr>
          <a:xfrm>
            <a:off x="5292720" y="2068560"/>
            <a:ext cx="3128760" cy="461520"/>
          </a:xfrm>
          <a:prstGeom prst="rect">
            <a:avLst/>
          </a:prstGeom>
          <a:noFill/>
          <a:ln>
            <a:noFill/>
          </a:ln>
        </p:spPr>
        <p:style>
          <a:lnRef idx="0"/>
          <a:fillRef idx="0"/>
          <a:effectRef idx="0"/>
          <a:fontRef idx="minor"/>
        </p:style>
      </p:sp>
      <p:sp>
        <p:nvSpPr>
          <p:cNvPr id="689"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690" name="CustomShape 6"/>
          <p:cNvSpPr/>
          <p:nvPr/>
        </p:nvSpPr>
        <p:spPr>
          <a:xfrm>
            <a:off x="581040" y="1052640"/>
            <a:ext cx="8094960" cy="55767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400" spc="-1" strike="noStrike">
                <a:solidFill>
                  <a:srgbClr val="000000"/>
                </a:solidFill>
                <a:latin typeface="Verdana"/>
                <a:ea typeface="Verdana"/>
              </a:rPr>
              <a:t>LA </a:t>
            </a:r>
            <a:r>
              <a:rPr b="1" lang="en-GB" sz="2400" spc="-1" strike="noStrike">
                <a:solidFill>
                  <a:srgbClr val="ff0000"/>
                </a:solidFill>
                <a:latin typeface="Verdana"/>
                <a:ea typeface="Verdana"/>
              </a:rPr>
              <a:t>RÉALITÉ </a:t>
            </a:r>
            <a:r>
              <a:rPr b="1" lang="en-GB" sz="2400" spc="-1" strike="noStrike">
                <a:solidFill>
                  <a:srgbClr val="000000"/>
                </a:solidFill>
                <a:latin typeface="Verdana"/>
                <a:ea typeface="Verdana"/>
              </a:rPr>
              <a:t>EST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la CB est un traité mondial, comme en témoigne son adhésion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Le rythme des adhésions au niveau mondial continue de s'accélérer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Dans les circonstances actuelles, tout nouveau traité mettrait plus de 25 ans à rattraper la CB :</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Le travail initial sur la CB a commencé en 1996, et il a fallu 24 ans pour atteindre le stade actuel</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Divergences sur les questions</a:t>
            </a:r>
            <a:endParaRPr b="0" lang="en-GB" sz="2400" spc="-1" strike="noStrike">
              <a:latin typeface="Arial"/>
            </a:endParaRPr>
          </a:p>
        </p:txBody>
      </p:sp>
      <p:sp>
        <p:nvSpPr>
          <p:cNvPr id="691"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692"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3" name="TextShape 1"/>
          <p:cNvSpPr txBox="1"/>
          <p:nvPr/>
        </p:nvSpPr>
        <p:spPr>
          <a:xfrm>
            <a:off x="722160" y="4406760"/>
            <a:ext cx="7772040" cy="1361880"/>
          </a:xfrm>
          <a:prstGeom prst="rect">
            <a:avLst/>
          </a:prstGeom>
          <a:noFill/>
          <a:ln>
            <a:noFill/>
          </a:ln>
        </p:spPr>
        <p:txBody>
          <a:bodyPr>
            <a:noAutofit/>
          </a:bodyPr>
          <a:p>
            <a:endParaRPr b="0" lang="en-US" sz="4400" spc="-1" strike="noStrike">
              <a:solidFill>
                <a:srgbClr val="000000"/>
              </a:solidFill>
              <a:latin typeface="Calibri"/>
            </a:endParaRPr>
          </a:p>
        </p:txBody>
      </p:sp>
      <p:sp>
        <p:nvSpPr>
          <p:cNvPr id="694" name="TextShape 2"/>
          <p:cNvSpPr txBox="1"/>
          <p:nvPr/>
        </p:nvSpPr>
        <p:spPr>
          <a:xfrm>
            <a:off x="722160" y="2906640"/>
            <a:ext cx="7772040" cy="1499760"/>
          </a:xfrm>
          <a:prstGeom prst="rect">
            <a:avLst/>
          </a:prstGeom>
          <a:noFill/>
          <a:ln>
            <a:noFill/>
          </a:ln>
        </p:spPr>
        <p:txBody>
          <a:bodyPr anchor="b">
            <a:noAutofit/>
          </a:bodyPr>
          <a:p>
            <a:endParaRPr b="0" lang="en-US" sz="3200" spc="-1" strike="noStrike">
              <a:solidFill>
                <a:srgbClr val="000000"/>
              </a:solidFill>
              <a:latin typeface="Verdana"/>
            </a:endParaRPr>
          </a:p>
        </p:txBody>
      </p:sp>
      <p:sp>
        <p:nvSpPr>
          <p:cNvPr id="695" name="CustomShape 3"/>
          <p:cNvSpPr/>
          <p:nvPr/>
        </p:nvSpPr>
        <p:spPr>
          <a:xfrm>
            <a:off x="722160" y="1231920"/>
            <a:ext cx="7565400" cy="2010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4200" spc="-1" strike="noStrike">
                <a:solidFill>
                  <a:srgbClr val="ff0000"/>
                </a:solidFill>
                <a:latin typeface="Verdana"/>
                <a:ea typeface="Verdana"/>
              </a:rPr>
              <a:t>MYTHE:</a:t>
            </a:r>
            <a:endParaRPr b="0" lang="en-GB" sz="4200" spc="-1" strike="noStrike">
              <a:latin typeface="Arial"/>
            </a:endParaRPr>
          </a:p>
          <a:p>
            <a:pPr algn="ctr">
              <a:lnSpc>
                <a:spcPct val="100000"/>
              </a:lnSpc>
            </a:pPr>
            <a:r>
              <a:rPr b="1" lang="en-GB" sz="4200" spc="-1" strike="noStrike">
                <a:solidFill>
                  <a:srgbClr val="ff0000"/>
                </a:solidFill>
                <a:latin typeface="Verdana"/>
                <a:ea typeface="Verdana"/>
              </a:rPr>
              <a:t> </a:t>
            </a:r>
            <a:r>
              <a:rPr b="0" lang="en-GB" sz="4200" spc="-1" strike="noStrike">
                <a:solidFill>
                  <a:srgbClr val="000000"/>
                </a:solidFill>
                <a:latin typeface="Verdana"/>
                <a:ea typeface="Verdana"/>
              </a:rPr>
              <a:t>La Convention de Budapest est dépassée</a:t>
            </a:r>
            <a:endParaRPr b="0" lang="en-GB" sz="4200" spc="-1" strike="noStrike">
              <a:latin typeface="Arial"/>
            </a:endParaRPr>
          </a:p>
        </p:txBody>
      </p:sp>
      <p:sp>
        <p:nvSpPr>
          <p:cNvPr id="696"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697"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698" name="CustomShape 6"/>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699" name="Picture 4" descr=""/>
          <p:cNvPicPr/>
          <p:nvPr/>
        </p:nvPicPr>
        <p:blipFill>
          <a:blip r:embed="rId1"/>
          <a:stretch/>
        </p:blipFill>
        <p:spPr>
          <a:xfrm>
            <a:off x="0" y="-27000"/>
            <a:ext cx="1177560" cy="1079280"/>
          </a:xfrm>
          <a:prstGeom prst="rect">
            <a:avLst/>
          </a:prstGeom>
          <a:ln>
            <a:noFill/>
          </a:ln>
        </p:spPr>
      </p:pic>
      <p:pic>
        <p:nvPicPr>
          <p:cNvPr id="700" name="Picture 2" descr=""/>
          <p:cNvPicPr/>
          <p:nvPr/>
        </p:nvPicPr>
        <p:blipFill>
          <a:blip r:embed="rId2"/>
          <a:stretch/>
        </p:blipFill>
        <p:spPr>
          <a:xfrm>
            <a:off x="165240" y="3233880"/>
            <a:ext cx="8813520" cy="3269520"/>
          </a:xfrm>
          <a:prstGeom prst="rect">
            <a:avLst/>
          </a:prstGeom>
          <a:ln>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1" name="CustomShape 1"/>
          <p:cNvSpPr/>
          <p:nvPr/>
        </p:nvSpPr>
        <p:spPr>
          <a:xfrm>
            <a:off x="0" y="-184680"/>
            <a:ext cx="184320" cy="369000"/>
          </a:xfrm>
          <a:prstGeom prst="rect">
            <a:avLst/>
          </a:prstGeom>
          <a:noFill/>
          <a:ln>
            <a:noFill/>
          </a:ln>
        </p:spPr>
        <p:style>
          <a:lnRef idx="0"/>
          <a:fillRef idx="0"/>
          <a:effectRef idx="0"/>
          <a:fontRef idx="minor"/>
        </p:style>
      </p:sp>
      <p:sp>
        <p:nvSpPr>
          <p:cNvPr id="702"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03" name="CustomShape 3"/>
          <p:cNvSpPr/>
          <p:nvPr/>
        </p:nvSpPr>
        <p:spPr>
          <a:xfrm>
            <a:off x="0" y="-184680"/>
            <a:ext cx="184320" cy="369000"/>
          </a:xfrm>
          <a:prstGeom prst="rect">
            <a:avLst/>
          </a:prstGeom>
          <a:noFill/>
          <a:ln>
            <a:noFill/>
          </a:ln>
        </p:spPr>
        <p:style>
          <a:lnRef idx="0"/>
          <a:fillRef idx="0"/>
          <a:effectRef idx="0"/>
          <a:fontRef idx="minor"/>
        </p:style>
      </p:sp>
      <p:sp>
        <p:nvSpPr>
          <p:cNvPr id="704" name="CustomShape 4"/>
          <p:cNvSpPr/>
          <p:nvPr/>
        </p:nvSpPr>
        <p:spPr>
          <a:xfrm>
            <a:off x="5292720" y="2068560"/>
            <a:ext cx="3128760" cy="461520"/>
          </a:xfrm>
          <a:prstGeom prst="rect">
            <a:avLst/>
          </a:prstGeom>
          <a:noFill/>
          <a:ln>
            <a:noFill/>
          </a:ln>
        </p:spPr>
        <p:style>
          <a:lnRef idx="0"/>
          <a:fillRef idx="0"/>
          <a:effectRef idx="0"/>
          <a:fontRef idx="minor"/>
        </p:style>
      </p:sp>
      <p:sp>
        <p:nvSpPr>
          <p:cNvPr id="705"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06" name="CustomShape 6"/>
          <p:cNvSpPr/>
          <p:nvPr/>
        </p:nvSpPr>
        <p:spPr>
          <a:xfrm>
            <a:off x="395640" y="1266840"/>
            <a:ext cx="8352720" cy="52412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500" spc="-1" strike="noStrike">
                <a:solidFill>
                  <a:srgbClr val="000000"/>
                </a:solidFill>
                <a:latin typeface="Verdana"/>
                <a:ea typeface="Verdana"/>
              </a:rPr>
              <a:t>LA </a:t>
            </a:r>
            <a:r>
              <a:rPr b="1" lang="en-GB" sz="2500" spc="-1" strike="noStrike">
                <a:solidFill>
                  <a:srgbClr val="ff0000"/>
                </a:solidFill>
                <a:latin typeface="Verdana"/>
                <a:ea typeface="Verdana"/>
              </a:rPr>
              <a:t>RÉALITÉ</a:t>
            </a:r>
            <a:r>
              <a:rPr b="1" lang="en-GB" sz="2500" spc="-1" strike="noStrike">
                <a:solidFill>
                  <a:srgbClr val="000000"/>
                </a:solidFill>
                <a:latin typeface="Verdana"/>
                <a:ea typeface="Verdana"/>
              </a:rPr>
              <a:t> EST :</a:t>
            </a:r>
            <a:endParaRPr b="0" lang="en-GB" sz="2500" spc="-1" strike="noStrike">
              <a:latin typeface="Arial"/>
            </a:endParaRPr>
          </a:p>
          <a:p>
            <a:pPr algn="ctr">
              <a:lnSpc>
                <a:spcPct val="100000"/>
              </a:lnSpc>
            </a:pPr>
            <a:endParaRPr b="0" lang="en-GB" sz="2500" spc="-1" strike="noStrike">
              <a:latin typeface="Arial"/>
            </a:endParaRPr>
          </a:p>
          <a:p>
            <a:pPr algn="ctr">
              <a:lnSpc>
                <a:spcPct val="100000"/>
              </a:lnSpc>
            </a:pPr>
            <a:r>
              <a:rPr b="1" lang="en-GB" sz="2400" spc="-1" strike="noStrike">
                <a:solidFill>
                  <a:srgbClr val="000000"/>
                </a:solidFill>
                <a:latin typeface="Verdana"/>
                <a:ea typeface="Verdana"/>
              </a:rPr>
              <a:t>Rédigé en 2001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Protocoles additionnels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Notes d'orientation</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Continue à servir de base à d'autres traités (Convention arabe, Convention de l'UA) et aux lois nationales</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Les pays ne sont pas encore en train de ratifier</a:t>
            </a:r>
            <a:endParaRPr b="0" lang="en-GB" sz="2400" spc="-1" strike="noStrike">
              <a:latin typeface="Arial"/>
            </a:endParaRPr>
          </a:p>
          <a:p>
            <a:pPr>
              <a:lnSpc>
                <a:spcPct val="100000"/>
              </a:lnSpc>
            </a:pPr>
            <a:endParaRPr b="0" lang="en-GB" sz="2400" spc="-1" strike="noStrike">
              <a:latin typeface="Arial"/>
            </a:endParaRPr>
          </a:p>
        </p:txBody>
      </p:sp>
      <p:sp>
        <p:nvSpPr>
          <p:cNvPr id="707"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08"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3" name="CustomShape 1"/>
          <p:cNvSpPr/>
          <p:nvPr/>
        </p:nvSpPr>
        <p:spPr>
          <a:xfrm>
            <a:off x="0" y="0"/>
            <a:ext cx="9143640" cy="360"/>
          </a:xfrm>
          <a:prstGeom prst="rect">
            <a:avLst/>
          </a:prstGeom>
          <a:noFill/>
          <a:ln>
            <a:noFill/>
          </a:ln>
        </p:spPr>
        <p:style>
          <a:lnRef idx="0"/>
          <a:fillRef idx="0"/>
          <a:effectRef idx="0"/>
          <a:fontRef idx="minor"/>
        </p:style>
      </p:sp>
      <p:sp>
        <p:nvSpPr>
          <p:cNvPr id="19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95"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Objectifs de la session</a:t>
            </a:r>
            <a:endParaRPr b="0" lang="en-GB" sz="3200" spc="-1" strike="noStrike">
              <a:latin typeface="Arial"/>
            </a:endParaRPr>
          </a:p>
        </p:txBody>
      </p:sp>
      <p:pic>
        <p:nvPicPr>
          <p:cNvPr id="196" name="Picture 4" descr=""/>
          <p:cNvPicPr/>
          <p:nvPr/>
        </p:nvPicPr>
        <p:blipFill>
          <a:blip r:embed="rId1"/>
          <a:stretch/>
        </p:blipFill>
        <p:spPr>
          <a:xfrm>
            <a:off x="0" y="-27000"/>
            <a:ext cx="1177560" cy="1079280"/>
          </a:xfrm>
          <a:prstGeom prst="rect">
            <a:avLst/>
          </a:prstGeom>
          <a:ln>
            <a:noFill/>
          </a:ln>
        </p:spPr>
      </p:pic>
      <p:sp>
        <p:nvSpPr>
          <p:cNvPr id="197"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198"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199" name="TextShape 6"/>
          <p:cNvSpPr txBox="1"/>
          <p:nvPr/>
        </p:nvSpPr>
        <p:spPr>
          <a:xfrm>
            <a:off x="323640" y="1340640"/>
            <a:ext cx="8712000" cy="5239800"/>
          </a:xfrm>
          <a:prstGeom prst="rect">
            <a:avLst/>
          </a:prstGeom>
          <a:noFill/>
          <a:ln>
            <a:noFill/>
          </a:ln>
        </p:spPr>
        <p:txBody>
          <a:bodyPr>
            <a:normAutofit fontScale="78000"/>
          </a:bodyPr>
          <a:p>
            <a:pPr algn="just">
              <a:lnSpc>
                <a:spcPct val="100000"/>
              </a:lnSpc>
              <a:spcBef>
                <a:spcPts val="641"/>
              </a:spcBef>
            </a:pPr>
            <a:r>
              <a:rPr b="0" lang="en-US" sz="3200" spc="-1" strike="noStrike">
                <a:solidFill>
                  <a:srgbClr val="000000"/>
                </a:solidFill>
                <a:latin typeface="Verdana"/>
                <a:ea typeface="Verdana"/>
              </a:rPr>
              <a:t>À la fin de la session, les délégués pourront</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Comprendre la portée de la Convention de Budapest</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Découvrir le nombre de membres de la Convention de Budapest </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Reconnaître les fondements d'un traité sur la cybercriminalité </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Comprendre les avantages de la Convention de Budapest et lutter contre les idées fausses qui circulent à son sujet</a:t>
            </a:r>
            <a:endParaRPr b="0" lang="en-US" sz="3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9" name="CustomShape 1"/>
          <p:cNvSpPr/>
          <p:nvPr/>
        </p:nvSpPr>
        <p:spPr>
          <a:xfrm>
            <a:off x="0" y="-184680"/>
            <a:ext cx="184320" cy="369000"/>
          </a:xfrm>
          <a:prstGeom prst="rect">
            <a:avLst/>
          </a:prstGeom>
          <a:noFill/>
          <a:ln>
            <a:noFill/>
          </a:ln>
        </p:spPr>
        <p:style>
          <a:lnRef idx="0"/>
          <a:fillRef idx="0"/>
          <a:effectRef idx="0"/>
          <a:fontRef idx="minor"/>
        </p:style>
      </p:sp>
      <p:sp>
        <p:nvSpPr>
          <p:cNvPr id="710"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11" name="CustomShape 3"/>
          <p:cNvSpPr/>
          <p:nvPr/>
        </p:nvSpPr>
        <p:spPr>
          <a:xfrm>
            <a:off x="0" y="-184680"/>
            <a:ext cx="184320" cy="369000"/>
          </a:xfrm>
          <a:prstGeom prst="rect">
            <a:avLst/>
          </a:prstGeom>
          <a:noFill/>
          <a:ln>
            <a:noFill/>
          </a:ln>
        </p:spPr>
        <p:style>
          <a:lnRef idx="0"/>
          <a:fillRef idx="0"/>
          <a:effectRef idx="0"/>
          <a:fontRef idx="minor"/>
        </p:style>
      </p:sp>
      <p:sp>
        <p:nvSpPr>
          <p:cNvPr id="712" name="CustomShape 4"/>
          <p:cNvSpPr/>
          <p:nvPr/>
        </p:nvSpPr>
        <p:spPr>
          <a:xfrm>
            <a:off x="5292720" y="2068560"/>
            <a:ext cx="3128760" cy="461520"/>
          </a:xfrm>
          <a:prstGeom prst="rect">
            <a:avLst/>
          </a:prstGeom>
          <a:noFill/>
          <a:ln>
            <a:noFill/>
          </a:ln>
        </p:spPr>
        <p:style>
          <a:lnRef idx="0"/>
          <a:fillRef idx="0"/>
          <a:effectRef idx="0"/>
          <a:fontRef idx="minor"/>
        </p:style>
      </p:sp>
      <p:sp>
        <p:nvSpPr>
          <p:cNvPr id="713"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Reality </a:t>
            </a:r>
            <a:endParaRPr b="0" lang="en-GB" sz="3100" spc="-1" strike="noStrike">
              <a:latin typeface="Arial"/>
            </a:endParaRPr>
          </a:p>
        </p:txBody>
      </p:sp>
      <p:sp>
        <p:nvSpPr>
          <p:cNvPr id="714" name="CustomShape 6"/>
          <p:cNvSpPr/>
          <p:nvPr/>
        </p:nvSpPr>
        <p:spPr>
          <a:xfrm>
            <a:off x="467640" y="1268640"/>
            <a:ext cx="8352720" cy="52851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500" spc="-1" strike="noStrike">
                <a:solidFill>
                  <a:srgbClr val="000000"/>
                </a:solidFill>
                <a:latin typeface="Verdana"/>
                <a:ea typeface="Verdana"/>
              </a:rPr>
              <a:t>LA </a:t>
            </a:r>
            <a:r>
              <a:rPr b="1" lang="en-GB" sz="2500" spc="-1" strike="noStrike">
                <a:solidFill>
                  <a:srgbClr val="ff0000"/>
                </a:solidFill>
                <a:latin typeface="Verdana"/>
                <a:ea typeface="Verdana"/>
              </a:rPr>
              <a:t>RÉALITÉ</a:t>
            </a:r>
            <a:r>
              <a:rPr b="1" lang="en-GB" sz="2500" spc="-1" strike="noStrike">
                <a:solidFill>
                  <a:srgbClr val="000000"/>
                </a:solidFill>
                <a:latin typeface="Verdana"/>
                <a:ea typeface="Verdana"/>
              </a:rPr>
              <a:t> EST :</a:t>
            </a:r>
            <a:endParaRPr b="0" lang="en-GB" sz="2500" spc="-1" strike="noStrike">
              <a:latin typeface="Arial"/>
            </a:endParaRPr>
          </a:p>
          <a:p>
            <a:pPr algn="ctr">
              <a:lnSpc>
                <a:spcPct val="100000"/>
              </a:lnSpc>
            </a:pPr>
            <a:endParaRPr b="0" lang="en-GB" sz="2500" spc="-1" strike="noStrike">
              <a:latin typeface="Arial"/>
            </a:endParaRPr>
          </a:p>
          <a:p>
            <a:pPr algn="ctr">
              <a:lnSpc>
                <a:spcPct val="100000"/>
              </a:lnSpc>
            </a:pPr>
            <a:r>
              <a:rPr b="1" lang="en-GB" sz="2500" spc="-1" strike="noStrike">
                <a:solidFill>
                  <a:srgbClr val="000000"/>
                </a:solidFill>
                <a:latin typeface="Verdana"/>
                <a:ea typeface="Verdana"/>
              </a:rPr>
              <a:t>De nombreux pays développés disposent d'une législation ancienne mais efficace en matière de cybercriminalité </a:t>
            </a:r>
            <a:endParaRPr b="0" lang="en-GB" sz="2500" spc="-1" strike="noStrike">
              <a:latin typeface="Arial"/>
            </a:endParaRPr>
          </a:p>
          <a:p>
            <a:pPr algn="ctr">
              <a:lnSpc>
                <a:spcPct val="100000"/>
              </a:lnSpc>
            </a:pPr>
            <a:r>
              <a:rPr b="1" lang="en-GB" sz="2500" spc="-1" strike="noStrike">
                <a:solidFill>
                  <a:srgbClr val="000000"/>
                </a:solidFill>
                <a:latin typeface="Verdana"/>
                <a:ea typeface="Verdana"/>
              </a:rPr>
              <a:t>ÉTATS-UNIS - 1986 </a:t>
            </a:r>
            <a:endParaRPr b="0" lang="en-GB" sz="2500" spc="-1" strike="noStrike">
              <a:latin typeface="Arial"/>
            </a:endParaRPr>
          </a:p>
          <a:p>
            <a:pPr algn="ctr">
              <a:lnSpc>
                <a:spcPct val="100000"/>
              </a:lnSpc>
            </a:pPr>
            <a:r>
              <a:rPr b="1" lang="en-GB" sz="2500" spc="-1" strike="noStrike">
                <a:solidFill>
                  <a:srgbClr val="000000"/>
                </a:solidFill>
                <a:latin typeface="Verdana"/>
                <a:ea typeface="Verdana"/>
              </a:rPr>
              <a:t>ROYAUME-UNI - 1990</a:t>
            </a:r>
            <a:endParaRPr b="0" lang="en-GB" sz="2500" spc="-1" strike="noStrike">
              <a:latin typeface="Arial"/>
            </a:endParaRPr>
          </a:p>
          <a:p>
            <a:pPr algn="ctr">
              <a:lnSpc>
                <a:spcPct val="100000"/>
              </a:lnSpc>
            </a:pPr>
            <a:r>
              <a:rPr b="1" lang="en-GB" sz="2500" spc="-1" strike="noStrike">
                <a:solidFill>
                  <a:srgbClr val="000000"/>
                </a:solidFill>
                <a:latin typeface="Verdana"/>
                <a:ea typeface="Verdana"/>
              </a:rPr>
              <a:t>Australie - 2001</a:t>
            </a:r>
            <a:endParaRPr b="0" lang="en-GB" sz="2500" spc="-1" strike="noStrike">
              <a:latin typeface="Arial"/>
            </a:endParaRPr>
          </a:p>
          <a:p>
            <a:pPr algn="ctr">
              <a:lnSpc>
                <a:spcPct val="100000"/>
              </a:lnSpc>
            </a:pPr>
            <a:r>
              <a:rPr b="1" lang="en-GB" sz="2500" spc="-1" strike="noStrike">
                <a:solidFill>
                  <a:srgbClr val="000000"/>
                </a:solidFill>
                <a:latin typeface="Verdana"/>
                <a:ea typeface="Verdana"/>
              </a:rPr>
              <a:t>France - 2004 </a:t>
            </a:r>
            <a:endParaRPr b="0" lang="en-GB" sz="2500" spc="-1" strike="noStrike">
              <a:latin typeface="Arial"/>
            </a:endParaRPr>
          </a:p>
          <a:p>
            <a:pPr algn="ctr">
              <a:lnSpc>
                <a:spcPct val="100000"/>
              </a:lnSpc>
            </a:pPr>
            <a:endParaRPr b="0" lang="en-GB" sz="2500" spc="-1" strike="noStrike">
              <a:latin typeface="Arial"/>
            </a:endParaRPr>
          </a:p>
          <a:p>
            <a:pPr algn="ctr">
              <a:lnSpc>
                <a:spcPct val="100000"/>
              </a:lnSpc>
            </a:pPr>
            <a:r>
              <a:rPr b="1" lang="en-GB" sz="2500" spc="-1" strike="noStrike">
                <a:solidFill>
                  <a:srgbClr val="000000"/>
                </a:solidFill>
                <a:latin typeface="Verdana"/>
                <a:ea typeface="Verdana"/>
              </a:rPr>
              <a:t>Le secret de la longévité est un langage neutre sur le plan technologique - qui s'étend organiquement aux nouveaux crimes et aux nouvelles technologies</a:t>
            </a:r>
            <a:endParaRPr b="0" lang="en-GB" sz="2500" spc="-1" strike="noStrike">
              <a:latin typeface="Arial"/>
            </a:endParaRPr>
          </a:p>
        </p:txBody>
      </p:sp>
      <p:sp>
        <p:nvSpPr>
          <p:cNvPr id="715"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16"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7" name="CustomShape 1"/>
          <p:cNvSpPr/>
          <p:nvPr/>
        </p:nvSpPr>
        <p:spPr>
          <a:xfrm>
            <a:off x="395640" y="1231920"/>
            <a:ext cx="8208720" cy="47991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900" spc="-1" strike="noStrike">
                <a:solidFill>
                  <a:srgbClr val="ff0000"/>
                </a:solidFill>
                <a:latin typeface="Verdana"/>
                <a:ea typeface="Verdana"/>
              </a:rPr>
              <a:t>MYTHE: </a:t>
            </a:r>
            <a:endParaRPr b="0" lang="en-GB" sz="3900" spc="-1" strike="noStrike">
              <a:latin typeface="Arial"/>
            </a:endParaRPr>
          </a:p>
          <a:p>
            <a:pPr algn="ctr">
              <a:lnSpc>
                <a:spcPct val="100000"/>
              </a:lnSpc>
            </a:pPr>
            <a:r>
              <a:rPr b="0" lang="en-GB" sz="3900" spc="-1" strike="noStrike">
                <a:solidFill>
                  <a:srgbClr val="000000"/>
                </a:solidFill>
                <a:latin typeface="Verdana"/>
                <a:ea typeface="Verdana"/>
              </a:rPr>
              <a:t>La Convention de Budapest a été rédigée par un petit groupe de pays </a:t>
            </a:r>
            <a:endParaRPr b="0" lang="en-GB" sz="3900" spc="-1" strike="noStrike">
              <a:latin typeface="Arial"/>
            </a:endParaRPr>
          </a:p>
          <a:p>
            <a:pPr algn="ctr">
              <a:lnSpc>
                <a:spcPct val="100000"/>
              </a:lnSpc>
            </a:pPr>
            <a:endParaRPr b="0" lang="en-GB" sz="3900" spc="-1" strike="noStrike">
              <a:latin typeface="Arial"/>
            </a:endParaRPr>
          </a:p>
          <a:p>
            <a:pPr algn="ctr">
              <a:lnSpc>
                <a:spcPct val="100000"/>
              </a:lnSpc>
            </a:pPr>
            <a:endParaRPr b="0" lang="en-GB" sz="3900" spc="-1" strike="noStrike">
              <a:latin typeface="Arial"/>
            </a:endParaRPr>
          </a:p>
          <a:p>
            <a:pPr algn="ctr">
              <a:lnSpc>
                <a:spcPct val="100000"/>
              </a:lnSpc>
            </a:pPr>
            <a:r>
              <a:rPr b="1" lang="en-GB" sz="2500" spc="-1" strike="noStrike">
                <a:solidFill>
                  <a:srgbClr val="000000"/>
                </a:solidFill>
                <a:latin typeface="Verdana"/>
                <a:ea typeface="Verdana"/>
              </a:rPr>
              <a:t>"Mon pays n'a pas participé au processus de négociation et de rédaction - pourquoi mon pays devrait-il en être signataire ?”</a:t>
            </a:r>
            <a:endParaRPr b="0" lang="en-GB" sz="2500" spc="-1" strike="noStrike">
              <a:latin typeface="Arial"/>
            </a:endParaRPr>
          </a:p>
        </p:txBody>
      </p:sp>
      <p:sp>
        <p:nvSpPr>
          <p:cNvPr id="718"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719"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20" name="CustomShape 4"/>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721" name="Picture 4" descr=""/>
          <p:cNvPicPr/>
          <p:nvPr/>
        </p:nvPicPr>
        <p:blipFill>
          <a:blip r:embed="rId1"/>
          <a:stretch/>
        </p:blipFill>
        <p:spPr>
          <a:xfrm>
            <a:off x="0" y="-27000"/>
            <a:ext cx="1177560" cy="1079280"/>
          </a:xfrm>
          <a:prstGeom prst="rect">
            <a:avLst/>
          </a:prstGeom>
          <a:ln>
            <a:noFill/>
          </a:ln>
        </p:spPr>
      </p:pic>
      <p:pic>
        <p:nvPicPr>
          <p:cNvPr id="722" name="Picture 6" descr=""/>
          <p:cNvPicPr/>
          <p:nvPr/>
        </p:nvPicPr>
        <p:blipFill>
          <a:blip r:embed="rId2"/>
          <a:stretch/>
        </p:blipFill>
        <p:spPr>
          <a:xfrm>
            <a:off x="7287120" y="3069000"/>
            <a:ext cx="1763280" cy="1755360"/>
          </a:xfrm>
          <a:prstGeom prst="rect">
            <a:avLst/>
          </a:prstGeom>
          <a:ln>
            <a:noFill/>
          </a:ln>
        </p:spPr>
      </p:pic>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3" name="CustomShape 1"/>
          <p:cNvSpPr/>
          <p:nvPr/>
        </p:nvSpPr>
        <p:spPr>
          <a:xfrm>
            <a:off x="0" y="-184680"/>
            <a:ext cx="184320" cy="369000"/>
          </a:xfrm>
          <a:prstGeom prst="rect">
            <a:avLst/>
          </a:prstGeom>
          <a:noFill/>
          <a:ln>
            <a:noFill/>
          </a:ln>
        </p:spPr>
        <p:style>
          <a:lnRef idx="0"/>
          <a:fillRef idx="0"/>
          <a:effectRef idx="0"/>
          <a:fontRef idx="minor"/>
        </p:style>
      </p:sp>
      <p:sp>
        <p:nvSpPr>
          <p:cNvPr id="724"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25" name="CustomShape 3"/>
          <p:cNvSpPr/>
          <p:nvPr/>
        </p:nvSpPr>
        <p:spPr>
          <a:xfrm>
            <a:off x="0" y="-184680"/>
            <a:ext cx="184320" cy="369000"/>
          </a:xfrm>
          <a:prstGeom prst="rect">
            <a:avLst/>
          </a:prstGeom>
          <a:noFill/>
          <a:ln>
            <a:noFill/>
          </a:ln>
        </p:spPr>
        <p:style>
          <a:lnRef idx="0"/>
          <a:fillRef idx="0"/>
          <a:effectRef idx="0"/>
          <a:fontRef idx="minor"/>
        </p:style>
      </p:sp>
      <p:sp>
        <p:nvSpPr>
          <p:cNvPr id="726" name="CustomShape 4"/>
          <p:cNvSpPr/>
          <p:nvPr/>
        </p:nvSpPr>
        <p:spPr>
          <a:xfrm>
            <a:off x="5292720" y="2068560"/>
            <a:ext cx="3128760" cy="461520"/>
          </a:xfrm>
          <a:prstGeom prst="rect">
            <a:avLst/>
          </a:prstGeom>
          <a:noFill/>
          <a:ln>
            <a:noFill/>
          </a:ln>
        </p:spPr>
        <p:style>
          <a:lnRef idx="0"/>
          <a:fillRef idx="0"/>
          <a:effectRef idx="0"/>
          <a:fontRef idx="minor"/>
        </p:style>
      </p:sp>
      <p:sp>
        <p:nvSpPr>
          <p:cNvPr id="727"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28" name="CustomShape 6"/>
          <p:cNvSpPr/>
          <p:nvPr/>
        </p:nvSpPr>
        <p:spPr>
          <a:xfrm>
            <a:off x="467640" y="1083960"/>
            <a:ext cx="8352720" cy="54565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000" spc="-1" strike="noStrike">
                <a:solidFill>
                  <a:srgbClr val="000000"/>
                </a:solidFill>
                <a:latin typeface="Verdana"/>
                <a:ea typeface="Verdana"/>
              </a:rPr>
              <a:t>LA </a:t>
            </a:r>
            <a:r>
              <a:rPr b="1" lang="en-GB" sz="2000" spc="-1" strike="noStrike">
                <a:solidFill>
                  <a:srgbClr val="ff0000"/>
                </a:solidFill>
                <a:latin typeface="Verdana"/>
                <a:ea typeface="Verdana"/>
              </a:rPr>
              <a:t>RÉALITÉ</a:t>
            </a:r>
            <a:r>
              <a:rPr b="1" lang="en-GB" sz="2000" spc="-1" strike="noStrike">
                <a:solidFill>
                  <a:srgbClr val="000000"/>
                </a:solidFill>
                <a:latin typeface="Verdana"/>
                <a:ea typeface="Verdana"/>
              </a:rPr>
              <a:t> EST :</a:t>
            </a:r>
            <a:endParaRPr b="0" lang="en-GB" sz="2000" spc="-1" strike="noStrike">
              <a:latin typeface="Arial"/>
            </a:endParaRPr>
          </a:p>
          <a:p>
            <a:pPr algn="ctr">
              <a:lnSpc>
                <a:spcPct val="100000"/>
              </a:lnSpc>
            </a:pPr>
            <a:endParaRPr b="0" lang="en-GB" sz="2000" spc="-1" strike="noStrike">
              <a:latin typeface="Arial"/>
            </a:endParaRPr>
          </a:p>
          <a:p>
            <a:pPr algn="ctr">
              <a:lnSpc>
                <a:spcPct val="100000"/>
              </a:lnSpc>
            </a:pPr>
            <a:r>
              <a:rPr b="1" lang="en-GB" sz="2000" spc="-1" strike="noStrike">
                <a:solidFill>
                  <a:srgbClr val="000000"/>
                </a:solidFill>
                <a:latin typeface="Verdana"/>
                <a:ea typeface="Verdana"/>
              </a:rPr>
              <a:t>De nombreux pays n'ont pas considéré la cybercriminalité comme une priorité en 2001</a:t>
            </a:r>
            <a:endParaRPr b="0" lang="en-GB" sz="2000" spc="-1" strike="noStrike">
              <a:latin typeface="Arial"/>
            </a:endParaRPr>
          </a:p>
          <a:p>
            <a:pPr algn="ctr">
              <a:lnSpc>
                <a:spcPct val="100000"/>
              </a:lnSpc>
            </a:pPr>
            <a:endParaRPr b="0" lang="en-GB" sz="2000" spc="-1" strike="noStrike">
              <a:latin typeface="Arial"/>
            </a:endParaRPr>
          </a:p>
          <a:p>
            <a:pPr algn="ctr">
              <a:lnSpc>
                <a:spcPct val="100000"/>
              </a:lnSpc>
            </a:pPr>
            <a:r>
              <a:rPr b="1" lang="en-GB" sz="2000" spc="-1" strike="noStrike">
                <a:solidFill>
                  <a:srgbClr val="000000"/>
                </a:solidFill>
                <a:latin typeface="Verdana"/>
                <a:ea typeface="Verdana"/>
              </a:rPr>
              <a:t>Les traités doivent être évalués sur la base des mérites, de l'utilité et de l'intérêt national plutôt que de la politique, des préjugés et de l'intérêt stratégique des autres </a:t>
            </a:r>
            <a:endParaRPr b="0" lang="en-GB" sz="2000" spc="-1" strike="noStrike">
              <a:latin typeface="Arial"/>
            </a:endParaRPr>
          </a:p>
          <a:p>
            <a:pPr algn="ctr">
              <a:lnSpc>
                <a:spcPct val="100000"/>
              </a:lnSpc>
            </a:pPr>
            <a:endParaRPr b="0" lang="en-GB" sz="2000" spc="-1" strike="noStrike">
              <a:latin typeface="Arial"/>
            </a:endParaRPr>
          </a:p>
          <a:p>
            <a:pPr algn="ctr">
              <a:lnSpc>
                <a:spcPct val="100000"/>
              </a:lnSpc>
            </a:pPr>
            <a:r>
              <a:rPr b="1" lang="en-GB" sz="2000" spc="-1" strike="noStrike">
                <a:solidFill>
                  <a:srgbClr val="000000"/>
                </a:solidFill>
                <a:latin typeface="Verdana"/>
                <a:ea typeface="Verdana"/>
              </a:rPr>
              <a:t>Si les traités servent votre intérêt national, peu importe qui les a négociés</a:t>
            </a:r>
            <a:endParaRPr b="0" lang="en-GB" sz="2000" spc="-1" strike="noStrike">
              <a:latin typeface="Arial"/>
            </a:endParaRPr>
          </a:p>
          <a:p>
            <a:pPr algn="ctr">
              <a:lnSpc>
                <a:spcPct val="100000"/>
              </a:lnSpc>
            </a:pPr>
            <a:endParaRPr b="0" lang="en-GB" sz="2000" spc="-1" strike="noStrike">
              <a:latin typeface="Arial"/>
            </a:endParaRPr>
          </a:p>
          <a:p>
            <a:pPr algn="ctr">
              <a:lnSpc>
                <a:spcPct val="100000"/>
              </a:lnSpc>
            </a:pPr>
            <a:r>
              <a:rPr b="1" lang="en-GB" sz="2000" spc="-1" strike="noStrike">
                <a:solidFill>
                  <a:srgbClr val="000000"/>
                </a:solidFill>
                <a:latin typeface="Verdana"/>
                <a:ea typeface="Verdana"/>
              </a:rPr>
              <a:t>Les menaces pour les internautes, les outils techniques/juridiques d'enquête et de poursuite des cybercrimes sont identiques dans tous les pays</a:t>
            </a:r>
            <a:endParaRPr b="0" lang="en-GB" sz="2000" spc="-1" strike="noStrike">
              <a:latin typeface="Arial"/>
            </a:endParaRPr>
          </a:p>
          <a:p>
            <a:pPr algn="ctr">
              <a:lnSpc>
                <a:spcPct val="100000"/>
              </a:lnSpc>
            </a:pPr>
            <a:endParaRPr b="0" lang="en-GB" sz="2000" spc="-1" strike="noStrike">
              <a:latin typeface="Arial"/>
            </a:endParaRPr>
          </a:p>
        </p:txBody>
      </p:sp>
      <p:sp>
        <p:nvSpPr>
          <p:cNvPr id="729"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30"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31" name="CustomShape 1"/>
          <p:cNvSpPr/>
          <p:nvPr/>
        </p:nvSpPr>
        <p:spPr>
          <a:xfrm>
            <a:off x="0" y="-184680"/>
            <a:ext cx="184320" cy="369000"/>
          </a:xfrm>
          <a:prstGeom prst="rect">
            <a:avLst/>
          </a:prstGeom>
          <a:noFill/>
          <a:ln>
            <a:noFill/>
          </a:ln>
        </p:spPr>
        <p:style>
          <a:lnRef idx="0"/>
          <a:fillRef idx="0"/>
          <a:effectRef idx="0"/>
          <a:fontRef idx="minor"/>
        </p:style>
      </p:sp>
      <p:sp>
        <p:nvSpPr>
          <p:cNvPr id="732"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33" name="CustomShape 3"/>
          <p:cNvSpPr/>
          <p:nvPr/>
        </p:nvSpPr>
        <p:spPr>
          <a:xfrm>
            <a:off x="0" y="-184680"/>
            <a:ext cx="184320" cy="369000"/>
          </a:xfrm>
          <a:prstGeom prst="rect">
            <a:avLst/>
          </a:prstGeom>
          <a:noFill/>
          <a:ln>
            <a:noFill/>
          </a:ln>
        </p:spPr>
        <p:style>
          <a:lnRef idx="0"/>
          <a:fillRef idx="0"/>
          <a:effectRef idx="0"/>
          <a:fontRef idx="minor"/>
        </p:style>
      </p:sp>
      <p:sp>
        <p:nvSpPr>
          <p:cNvPr id="734" name="CustomShape 4"/>
          <p:cNvSpPr/>
          <p:nvPr/>
        </p:nvSpPr>
        <p:spPr>
          <a:xfrm>
            <a:off x="5292720" y="2068560"/>
            <a:ext cx="3128760" cy="461520"/>
          </a:xfrm>
          <a:prstGeom prst="rect">
            <a:avLst/>
          </a:prstGeom>
          <a:noFill/>
          <a:ln>
            <a:noFill/>
          </a:ln>
        </p:spPr>
        <p:style>
          <a:lnRef idx="0"/>
          <a:fillRef idx="0"/>
          <a:effectRef idx="0"/>
          <a:fontRef idx="minor"/>
        </p:style>
      </p:sp>
      <p:sp>
        <p:nvSpPr>
          <p:cNvPr id="735"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36" name="CustomShape 6"/>
          <p:cNvSpPr/>
          <p:nvPr/>
        </p:nvSpPr>
        <p:spPr>
          <a:xfrm>
            <a:off x="408240" y="1952640"/>
            <a:ext cx="8015400" cy="4359240"/>
          </a:xfrm>
          <a:prstGeom prst="rect">
            <a:avLst/>
          </a:prstGeom>
          <a:noFill/>
          <a:ln>
            <a:noFill/>
          </a:ln>
        </p:spPr>
        <p:style>
          <a:lnRef idx="0"/>
          <a:fillRef idx="0"/>
          <a:effectRef idx="0"/>
          <a:fontRef idx="minor"/>
        </p:style>
        <p:txBody>
          <a:bodyPr lIns="90000" rIns="90000" tIns="45000" bIns="45000">
            <a:spAutoFit/>
          </a:bodyPr>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De nombreux autres traités traitant de questions techniques, rédigés par certains pays, ont ensuite été adoptés par d'autres pays</a:t>
            </a:r>
            <a:endParaRPr b="0" lang="en-GB" sz="2000" spc="-1" strike="noStrike">
              <a:latin typeface="Arial"/>
            </a:endParaRPr>
          </a:p>
          <a:p>
            <a:pPr algn="just">
              <a:lnSpc>
                <a:spcPct val="100000"/>
              </a:lnSpc>
            </a:pP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Exemples de traités désormais mondiaux rédigés par certains pays :</a:t>
            </a: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Règles de La Haye de 1924 et Règles de La Haye-Visby de 1968 pour le transport de marchandises par mer </a:t>
            </a: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Convention de Paris de 1919 qui a établi la Commission internationale de la navigation aérienne</a:t>
            </a: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Convention de Chicago sur la taxation de l'aviation civile internationale </a:t>
            </a: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Convention concernant l'assistance administrative mutuelle en matière fiscale</a:t>
            </a:r>
            <a:endParaRPr b="0" lang="en-GB" sz="2000" spc="-1" strike="noStrike">
              <a:latin typeface="Arial"/>
            </a:endParaRPr>
          </a:p>
        </p:txBody>
      </p:sp>
      <p:sp>
        <p:nvSpPr>
          <p:cNvPr id="737"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38" name="Picture 4" descr=""/>
          <p:cNvPicPr/>
          <p:nvPr/>
        </p:nvPicPr>
        <p:blipFill>
          <a:blip r:embed="rId1"/>
          <a:stretch/>
        </p:blipFill>
        <p:spPr>
          <a:xfrm>
            <a:off x="0" y="-27000"/>
            <a:ext cx="1177560" cy="1079280"/>
          </a:xfrm>
          <a:prstGeom prst="rect">
            <a:avLst/>
          </a:prstGeom>
          <a:ln>
            <a:noFill/>
          </a:ln>
        </p:spPr>
      </p:pic>
      <p:sp>
        <p:nvSpPr>
          <p:cNvPr id="739" name="CustomShape 8"/>
          <p:cNvSpPr/>
          <p:nvPr/>
        </p:nvSpPr>
        <p:spPr>
          <a:xfrm>
            <a:off x="2555640" y="1225800"/>
            <a:ext cx="4032000" cy="5778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200" spc="-1" strike="noStrike">
                <a:solidFill>
                  <a:srgbClr val="000000"/>
                </a:solidFill>
                <a:latin typeface="Verdana"/>
                <a:ea typeface="Verdana"/>
              </a:rPr>
              <a:t>LA </a:t>
            </a:r>
            <a:r>
              <a:rPr b="1" lang="en-GB" sz="3200" spc="-1" strike="noStrike">
                <a:solidFill>
                  <a:srgbClr val="ff0000"/>
                </a:solidFill>
                <a:latin typeface="Verdana"/>
                <a:ea typeface="Verdana"/>
              </a:rPr>
              <a:t>REALITE </a:t>
            </a:r>
            <a:r>
              <a:rPr b="1" lang="en-GB" sz="3200" spc="-1" strike="noStrike">
                <a:solidFill>
                  <a:srgbClr val="000000"/>
                </a:solidFill>
                <a:latin typeface="Verdana"/>
                <a:ea typeface="Verdana"/>
              </a:rPr>
              <a:t>EST:</a:t>
            </a:r>
            <a:endParaRPr b="0" lang="en-GB" sz="3200" spc="-1" strike="noStrike">
              <a:latin typeface="Arial"/>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40" name="CustomShape 1"/>
          <p:cNvSpPr/>
          <p:nvPr/>
        </p:nvSpPr>
        <p:spPr>
          <a:xfrm>
            <a:off x="0" y="-184680"/>
            <a:ext cx="184320" cy="369000"/>
          </a:xfrm>
          <a:prstGeom prst="rect">
            <a:avLst/>
          </a:prstGeom>
          <a:noFill/>
          <a:ln>
            <a:noFill/>
          </a:ln>
        </p:spPr>
        <p:style>
          <a:lnRef idx="0"/>
          <a:fillRef idx="0"/>
          <a:effectRef idx="0"/>
          <a:fontRef idx="minor"/>
        </p:style>
      </p:sp>
      <p:sp>
        <p:nvSpPr>
          <p:cNvPr id="74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42" name="CustomShape 3"/>
          <p:cNvSpPr/>
          <p:nvPr/>
        </p:nvSpPr>
        <p:spPr>
          <a:xfrm>
            <a:off x="0" y="-184680"/>
            <a:ext cx="184320" cy="369000"/>
          </a:xfrm>
          <a:prstGeom prst="rect">
            <a:avLst/>
          </a:prstGeom>
          <a:noFill/>
          <a:ln>
            <a:noFill/>
          </a:ln>
        </p:spPr>
        <p:style>
          <a:lnRef idx="0"/>
          <a:fillRef idx="0"/>
          <a:effectRef idx="0"/>
          <a:fontRef idx="minor"/>
        </p:style>
      </p:sp>
      <p:sp>
        <p:nvSpPr>
          <p:cNvPr id="743" name="CustomShape 4"/>
          <p:cNvSpPr/>
          <p:nvPr/>
        </p:nvSpPr>
        <p:spPr>
          <a:xfrm>
            <a:off x="5292720" y="2068560"/>
            <a:ext cx="3128760" cy="461520"/>
          </a:xfrm>
          <a:prstGeom prst="rect">
            <a:avLst/>
          </a:prstGeom>
          <a:noFill/>
          <a:ln>
            <a:noFill/>
          </a:ln>
        </p:spPr>
        <p:style>
          <a:lnRef idx="0"/>
          <a:fillRef idx="0"/>
          <a:effectRef idx="0"/>
          <a:fontRef idx="minor"/>
        </p:style>
      </p:sp>
      <p:sp>
        <p:nvSpPr>
          <p:cNvPr id="744"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45" name="CustomShape 6"/>
          <p:cNvSpPr/>
          <p:nvPr/>
        </p:nvSpPr>
        <p:spPr>
          <a:xfrm>
            <a:off x="467640" y="1200960"/>
            <a:ext cx="8352720" cy="5778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200" spc="-1" strike="noStrike">
                <a:solidFill>
                  <a:srgbClr val="000000"/>
                </a:solidFill>
                <a:latin typeface="Verdana"/>
                <a:ea typeface="Verdana"/>
              </a:rPr>
              <a:t>Exemple:</a:t>
            </a:r>
            <a:endParaRPr b="0" lang="en-GB" sz="3200" spc="-1" strike="noStrike">
              <a:latin typeface="Arial"/>
            </a:endParaRPr>
          </a:p>
        </p:txBody>
      </p:sp>
      <p:sp>
        <p:nvSpPr>
          <p:cNvPr id="746"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47" name="Picture 4" descr=""/>
          <p:cNvPicPr/>
          <p:nvPr/>
        </p:nvPicPr>
        <p:blipFill>
          <a:blip r:embed="rId1"/>
          <a:stretch/>
        </p:blipFill>
        <p:spPr>
          <a:xfrm>
            <a:off x="0" y="-27000"/>
            <a:ext cx="1177560" cy="1079280"/>
          </a:xfrm>
          <a:prstGeom prst="rect">
            <a:avLst/>
          </a:prstGeom>
          <a:ln>
            <a:noFill/>
          </a:ln>
        </p:spPr>
      </p:pic>
      <p:pic>
        <p:nvPicPr>
          <p:cNvPr id="748" name="Picture 2" descr=""/>
          <p:cNvPicPr/>
          <p:nvPr/>
        </p:nvPicPr>
        <p:blipFill>
          <a:blip r:embed="rId2"/>
          <a:stretch/>
        </p:blipFill>
        <p:spPr>
          <a:xfrm>
            <a:off x="6837120" y="2739600"/>
            <a:ext cx="2218680" cy="1819440"/>
          </a:xfrm>
          <a:prstGeom prst="rect">
            <a:avLst/>
          </a:prstGeom>
          <a:ln>
            <a:noFill/>
          </a:ln>
        </p:spPr>
      </p:pic>
      <p:sp>
        <p:nvSpPr>
          <p:cNvPr id="749" name="CustomShape 8"/>
          <p:cNvSpPr/>
          <p:nvPr/>
        </p:nvSpPr>
        <p:spPr>
          <a:xfrm>
            <a:off x="482400" y="1507680"/>
            <a:ext cx="6192360" cy="4796640"/>
          </a:xfrm>
          <a:prstGeom prst="rect">
            <a:avLst/>
          </a:prstGeom>
          <a:noFill/>
          <a:ln>
            <a:noFill/>
          </a:ln>
        </p:spPr>
        <p:style>
          <a:lnRef idx="0"/>
          <a:fillRef idx="0"/>
          <a:effectRef idx="0"/>
          <a:fontRef idx="minor"/>
        </p:style>
        <p:txBody>
          <a:bodyPr lIns="90000" rIns="90000" tIns="45000" bIns="45000">
            <a:spAutoFit/>
          </a:bodyPr>
          <a:p>
            <a:pPr algn="ctr">
              <a:lnSpc>
                <a:spcPct val="100000"/>
              </a:lnSpc>
            </a:pPr>
            <a:endParaRPr b="0" lang="en-GB" sz="1800" spc="-1" strike="noStrike">
              <a:latin typeface="Arial"/>
            </a:endParaRPr>
          </a:p>
          <a:p>
            <a:pPr algn="just">
              <a:lnSpc>
                <a:spcPct val="100000"/>
              </a:lnSpc>
            </a:pPr>
            <a:endParaRPr b="0" lang="en-GB" sz="1800" spc="-1" strike="noStrike">
              <a:latin typeface="Arial"/>
            </a:endParaRPr>
          </a:p>
          <a:p>
            <a:pPr marL="571680" indent="-571320" algn="just">
              <a:lnSpc>
                <a:spcPct val="100000"/>
              </a:lnSpc>
              <a:buClr>
                <a:srgbClr val="000000"/>
              </a:buClr>
              <a:buFont typeface="Arial"/>
              <a:buChar char="•"/>
            </a:pPr>
            <a:r>
              <a:rPr b="0" lang="en-GB" sz="2300" spc="-1" strike="noStrike">
                <a:solidFill>
                  <a:srgbClr val="000000"/>
                </a:solidFill>
                <a:latin typeface="Verdana"/>
                <a:ea typeface="Verdana"/>
              </a:rPr>
              <a:t>Convention de Chicago sur l'aviation civile internationale</a:t>
            </a:r>
            <a:endParaRPr b="0" lang="en-GB" sz="2300" spc="-1" strike="noStrike">
              <a:latin typeface="Arial"/>
            </a:endParaRPr>
          </a:p>
          <a:p>
            <a:pPr algn="just">
              <a:lnSpc>
                <a:spcPct val="100000"/>
              </a:lnSpc>
            </a:pPr>
            <a:endParaRPr b="0" lang="en-GB" sz="2300" spc="-1" strike="noStrike">
              <a:latin typeface="Arial"/>
            </a:endParaRPr>
          </a:p>
          <a:p>
            <a:pPr marL="571680" indent="-571320" algn="just">
              <a:lnSpc>
                <a:spcPct val="100000"/>
              </a:lnSpc>
              <a:buClr>
                <a:srgbClr val="000000"/>
              </a:buClr>
              <a:buFont typeface="Arial"/>
              <a:buChar char="•"/>
            </a:pPr>
            <a:r>
              <a:rPr b="0" lang="en-GB" sz="2300" spc="-1" strike="noStrike">
                <a:solidFill>
                  <a:srgbClr val="000000"/>
                </a:solidFill>
                <a:latin typeface="Verdana"/>
                <a:ea typeface="Verdana"/>
              </a:rPr>
              <a:t>Votre pays est-il un État membre ? </a:t>
            </a:r>
            <a:endParaRPr b="0" lang="en-GB" sz="2300" spc="-1" strike="noStrike">
              <a:latin typeface="Arial"/>
            </a:endParaRPr>
          </a:p>
          <a:p>
            <a:pPr algn="just">
              <a:lnSpc>
                <a:spcPct val="100000"/>
              </a:lnSpc>
            </a:pPr>
            <a:endParaRPr b="0" lang="en-GB" sz="2300" spc="-1" strike="noStrike">
              <a:latin typeface="Arial"/>
            </a:endParaRPr>
          </a:p>
          <a:p>
            <a:pPr marL="571680" indent="-571320" algn="just">
              <a:lnSpc>
                <a:spcPct val="100000"/>
              </a:lnSpc>
              <a:buClr>
                <a:srgbClr val="000000"/>
              </a:buClr>
              <a:buFont typeface="Arial"/>
              <a:buChar char="•"/>
            </a:pPr>
            <a:r>
              <a:rPr b="0" lang="en-GB" sz="2300" spc="-1" strike="noStrike">
                <a:solidFill>
                  <a:srgbClr val="000000"/>
                </a:solidFill>
                <a:latin typeface="Verdana"/>
                <a:ea typeface="Verdana"/>
              </a:rPr>
              <a:t>Sinon, est-il important d'être un État membre ? </a:t>
            </a:r>
            <a:endParaRPr b="0" lang="en-GB" sz="2300" spc="-1" strike="noStrike">
              <a:latin typeface="Arial"/>
            </a:endParaRPr>
          </a:p>
          <a:p>
            <a:pPr algn="just">
              <a:lnSpc>
                <a:spcPct val="100000"/>
              </a:lnSpc>
            </a:pPr>
            <a:endParaRPr b="0" lang="en-GB" sz="2300" spc="-1" strike="noStrike">
              <a:latin typeface="Arial"/>
            </a:endParaRPr>
          </a:p>
          <a:p>
            <a:pPr marL="571680" indent="-571320" algn="just">
              <a:lnSpc>
                <a:spcPct val="100000"/>
              </a:lnSpc>
              <a:buClr>
                <a:srgbClr val="000000"/>
              </a:buClr>
              <a:buFont typeface="Arial"/>
              <a:buChar char="•"/>
            </a:pPr>
            <a:r>
              <a:rPr b="0" lang="en-GB" sz="2300" spc="-1" strike="noStrike">
                <a:solidFill>
                  <a:srgbClr val="000000"/>
                </a:solidFill>
                <a:latin typeface="Verdana"/>
                <a:ea typeface="Verdana"/>
              </a:rPr>
              <a:t>Seuls 52 États ont participé au processus de rédaction et de négociation</a:t>
            </a:r>
            <a:endParaRPr b="0" lang="en-GB" sz="2300" spc="-1" strike="noStrike">
              <a:latin typeface="Arial"/>
            </a:endParaRPr>
          </a:p>
        </p:txBody>
      </p:sp>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0" name="CustomShape 1"/>
          <p:cNvSpPr/>
          <p:nvPr/>
        </p:nvSpPr>
        <p:spPr>
          <a:xfrm>
            <a:off x="722160" y="1231920"/>
            <a:ext cx="7565400" cy="26809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4400" spc="-1" strike="noStrike">
                <a:solidFill>
                  <a:srgbClr val="ff0000"/>
                </a:solidFill>
                <a:latin typeface="Verdana"/>
                <a:ea typeface="Verdana"/>
              </a:rPr>
              <a:t>MYTHE: </a:t>
            </a:r>
            <a:endParaRPr b="0" lang="en-GB" sz="4400" spc="-1" strike="noStrike">
              <a:latin typeface="Arial"/>
            </a:endParaRPr>
          </a:p>
          <a:p>
            <a:pPr algn="ctr">
              <a:lnSpc>
                <a:spcPct val="100000"/>
              </a:lnSpc>
            </a:pPr>
            <a:r>
              <a:rPr b="0" lang="en-GB" sz="4200" spc="-1" strike="noStrike">
                <a:solidFill>
                  <a:srgbClr val="000000"/>
                </a:solidFill>
                <a:latin typeface="Verdana"/>
                <a:ea typeface="Verdana"/>
              </a:rPr>
              <a:t>La Convention de Budapest favorise les pays ayant des infrastructures</a:t>
            </a:r>
            <a:endParaRPr b="0" lang="en-GB" sz="4200" spc="-1" strike="noStrike">
              <a:latin typeface="Arial"/>
            </a:endParaRPr>
          </a:p>
        </p:txBody>
      </p:sp>
      <p:sp>
        <p:nvSpPr>
          <p:cNvPr id="751"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752"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53" name="CustomShape 4"/>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754" name="Picture 4" descr=""/>
          <p:cNvPicPr/>
          <p:nvPr/>
        </p:nvPicPr>
        <p:blipFill>
          <a:blip r:embed="rId1"/>
          <a:stretch/>
        </p:blipFill>
        <p:spPr>
          <a:xfrm>
            <a:off x="0" y="-27000"/>
            <a:ext cx="1177560" cy="1079280"/>
          </a:xfrm>
          <a:prstGeom prst="rect">
            <a:avLst/>
          </a:prstGeom>
          <a:ln>
            <a:noFill/>
          </a:ln>
        </p:spPr>
      </p:pic>
      <p:pic>
        <p:nvPicPr>
          <p:cNvPr id="755" name="Picture 4" descr=""/>
          <p:cNvPicPr/>
          <p:nvPr/>
        </p:nvPicPr>
        <p:blipFill>
          <a:blip r:embed="rId2"/>
          <a:stretch/>
        </p:blipFill>
        <p:spPr>
          <a:xfrm>
            <a:off x="1475640" y="3952080"/>
            <a:ext cx="5832360" cy="2500200"/>
          </a:xfrm>
          <a:prstGeom prst="rect">
            <a:avLst/>
          </a:prstGeom>
          <a:ln>
            <a:noFill/>
          </a:ln>
        </p:spPr>
      </p:pic>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56" name="CustomShape 1"/>
          <p:cNvSpPr/>
          <p:nvPr/>
        </p:nvSpPr>
        <p:spPr>
          <a:xfrm>
            <a:off x="0" y="-184680"/>
            <a:ext cx="184320" cy="369000"/>
          </a:xfrm>
          <a:prstGeom prst="rect">
            <a:avLst/>
          </a:prstGeom>
          <a:noFill/>
          <a:ln>
            <a:noFill/>
          </a:ln>
        </p:spPr>
        <p:style>
          <a:lnRef idx="0"/>
          <a:fillRef idx="0"/>
          <a:effectRef idx="0"/>
          <a:fontRef idx="minor"/>
        </p:style>
      </p:sp>
      <p:sp>
        <p:nvSpPr>
          <p:cNvPr id="757"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58" name="CustomShape 3"/>
          <p:cNvSpPr/>
          <p:nvPr/>
        </p:nvSpPr>
        <p:spPr>
          <a:xfrm>
            <a:off x="0" y="-184680"/>
            <a:ext cx="184320" cy="369000"/>
          </a:xfrm>
          <a:prstGeom prst="rect">
            <a:avLst/>
          </a:prstGeom>
          <a:noFill/>
          <a:ln>
            <a:noFill/>
          </a:ln>
        </p:spPr>
        <p:style>
          <a:lnRef idx="0"/>
          <a:fillRef idx="0"/>
          <a:effectRef idx="0"/>
          <a:fontRef idx="minor"/>
        </p:style>
      </p:sp>
      <p:sp>
        <p:nvSpPr>
          <p:cNvPr id="759" name="CustomShape 4"/>
          <p:cNvSpPr/>
          <p:nvPr/>
        </p:nvSpPr>
        <p:spPr>
          <a:xfrm>
            <a:off x="5292720" y="2068560"/>
            <a:ext cx="3128760" cy="461520"/>
          </a:xfrm>
          <a:prstGeom prst="rect">
            <a:avLst/>
          </a:prstGeom>
          <a:noFill/>
          <a:ln>
            <a:noFill/>
          </a:ln>
        </p:spPr>
        <p:style>
          <a:lnRef idx="0"/>
          <a:fillRef idx="0"/>
          <a:effectRef idx="0"/>
          <a:fontRef idx="minor"/>
        </p:style>
      </p:sp>
      <p:sp>
        <p:nvSpPr>
          <p:cNvPr id="760"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61" name="CustomShape 6"/>
          <p:cNvSpPr/>
          <p:nvPr/>
        </p:nvSpPr>
        <p:spPr>
          <a:xfrm>
            <a:off x="467640" y="1333800"/>
            <a:ext cx="8352720" cy="48927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500" spc="-1" strike="noStrike">
                <a:solidFill>
                  <a:srgbClr val="000000"/>
                </a:solidFill>
                <a:latin typeface="Verdana"/>
                <a:ea typeface="Verdana"/>
              </a:rPr>
              <a:t>LA </a:t>
            </a:r>
            <a:r>
              <a:rPr b="1" lang="en-GB" sz="3500" spc="-1" strike="noStrike">
                <a:solidFill>
                  <a:srgbClr val="ff0000"/>
                </a:solidFill>
                <a:latin typeface="Verdana"/>
                <a:ea typeface="Verdana"/>
              </a:rPr>
              <a:t>REALITE </a:t>
            </a:r>
            <a:r>
              <a:rPr b="1" lang="en-GB" sz="3500" spc="-1" strike="noStrike">
                <a:solidFill>
                  <a:srgbClr val="000000"/>
                </a:solidFill>
                <a:latin typeface="Verdana"/>
                <a:ea typeface="Verdana"/>
              </a:rPr>
              <a:t>EST:</a:t>
            </a:r>
            <a:endParaRPr b="0" lang="en-GB" sz="3500" spc="-1" strike="noStrike">
              <a:latin typeface="Arial"/>
            </a:endParaRPr>
          </a:p>
          <a:p>
            <a:pPr algn="just">
              <a:lnSpc>
                <a:spcPct val="100000"/>
              </a:lnSpc>
            </a:pPr>
            <a:endParaRPr b="0" lang="en-GB" sz="35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Les demandes des pays en développement aux pays qui possèdent des infrastructures ou aux pays développés ne sont pas toujours satisfaites</a:t>
            </a:r>
            <a:endParaRPr b="0" lang="en-GB" sz="2000" spc="-1" strike="noStrike">
              <a:latin typeface="Arial"/>
            </a:endParaRPr>
          </a:p>
          <a:p>
            <a:pPr algn="just">
              <a:lnSpc>
                <a:spcPct val="100000"/>
              </a:lnSpc>
            </a:pP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La Convention de Budapest est le seul mécanisme juridiquement contraignant permettant aux pays en développement d'obtenir des preuves électroniques des pays disposant d'infrastructures</a:t>
            </a:r>
            <a:endParaRPr b="0" lang="en-GB" sz="2000" spc="-1" strike="noStrike">
              <a:latin typeface="Arial"/>
            </a:endParaRPr>
          </a:p>
          <a:p>
            <a:pPr algn="just">
              <a:lnSpc>
                <a:spcPct val="100000"/>
              </a:lnSpc>
            </a:pP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Les pays en développement disposent généralement d'une plus grande marge de manœuvre que les États-Unis, le Royaume-Uni, etc. pour rejeter les plaintes en cas de délits politiques.</a:t>
            </a:r>
            <a:endParaRPr b="0" lang="en-GB" sz="2000" spc="-1" strike="noStrike">
              <a:latin typeface="Arial"/>
            </a:endParaRPr>
          </a:p>
        </p:txBody>
      </p:sp>
      <p:sp>
        <p:nvSpPr>
          <p:cNvPr id="762"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63"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4" name="CustomShape 1"/>
          <p:cNvSpPr/>
          <p:nvPr/>
        </p:nvSpPr>
        <p:spPr>
          <a:xfrm>
            <a:off x="0" y="-184680"/>
            <a:ext cx="184320" cy="369000"/>
          </a:xfrm>
          <a:prstGeom prst="rect">
            <a:avLst/>
          </a:prstGeom>
          <a:noFill/>
          <a:ln>
            <a:noFill/>
          </a:ln>
        </p:spPr>
        <p:style>
          <a:lnRef idx="0"/>
          <a:fillRef idx="0"/>
          <a:effectRef idx="0"/>
          <a:fontRef idx="minor"/>
        </p:style>
      </p:sp>
      <p:sp>
        <p:nvSpPr>
          <p:cNvPr id="765"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66" name="CustomShape 3"/>
          <p:cNvSpPr/>
          <p:nvPr/>
        </p:nvSpPr>
        <p:spPr>
          <a:xfrm>
            <a:off x="0" y="-184680"/>
            <a:ext cx="184320" cy="369000"/>
          </a:xfrm>
          <a:prstGeom prst="rect">
            <a:avLst/>
          </a:prstGeom>
          <a:noFill/>
          <a:ln>
            <a:noFill/>
          </a:ln>
        </p:spPr>
        <p:style>
          <a:lnRef idx="0"/>
          <a:fillRef idx="0"/>
          <a:effectRef idx="0"/>
          <a:fontRef idx="minor"/>
        </p:style>
      </p:sp>
      <p:sp>
        <p:nvSpPr>
          <p:cNvPr id="767" name="CustomShape 4"/>
          <p:cNvSpPr/>
          <p:nvPr/>
        </p:nvSpPr>
        <p:spPr>
          <a:xfrm>
            <a:off x="5292720" y="2068560"/>
            <a:ext cx="3128760" cy="461520"/>
          </a:xfrm>
          <a:prstGeom prst="rect">
            <a:avLst/>
          </a:prstGeom>
          <a:noFill/>
          <a:ln>
            <a:noFill/>
          </a:ln>
        </p:spPr>
        <p:style>
          <a:lnRef idx="0"/>
          <a:fillRef idx="0"/>
          <a:effectRef idx="0"/>
          <a:fontRef idx="minor"/>
        </p:style>
      </p:sp>
      <p:sp>
        <p:nvSpPr>
          <p:cNvPr id="768"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69" name="CustomShape 6"/>
          <p:cNvSpPr/>
          <p:nvPr/>
        </p:nvSpPr>
        <p:spPr>
          <a:xfrm>
            <a:off x="182880" y="938520"/>
            <a:ext cx="8352720" cy="56818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500" spc="-1" strike="noStrike">
                <a:solidFill>
                  <a:srgbClr val="000000"/>
                </a:solidFill>
                <a:latin typeface="Verdana"/>
                <a:ea typeface="Verdana"/>
              </a:rPr>
              <a:t>LA </a:t>
            </a:r>
            <a:r>
              <a:rPr b="1" lang="en-GB" sz="3500" spc="-1" strike="noStrike">
                <a:solidFill>
                  <a:srgbClr val="ff0000"/>
                </a:solidFill>
                <a:latin typeface="Verdana"/>
                <a:ea typeface="Verdana"/>
              </a:rPr>
              <a:t>REALITE </a:t>
            </a:r>
            <a:r>
              <a:rPr b="1" lang="en-GB" sz="3500" spc="-1" strike="noStrike">
                <a:solidFill>
                  <a:srgbClr val="000000"/>
                </a:solidFill>
                <a:latin typeface="Verdana"/>
                <a:ea typeface="Verdana"/>
              </a:rPr>
              <a:t>EST:</a:t>
            </a:r>
            <a:endParaRPr b="0" lang="en-GB" sz="3500" spc="-1" strike="noStrike">
              <a:latin typeface="Arial"/>
            </a:endParaRPr>
          </a:p>
          <a:p>
            <a:pPr algn="just">
              <a:lnSpc>
                <a:spcPct val="100000"/>
              </a:lnSpc>
            </a:pPr>
            <a:endParaRPr b="0" lang="en-GB" sz="3500" spc="-1" strike="noStrike">
              <a:latin typeface="Arial"/>
            </a:endParaRPr>
          </a:p>
          <a:p>
            <a:pPr marL="571680" indent="-571320" algn="just">
              <a:lnSpc>
                <a:spcPct val="100000"/>
              </a:lnSpc>
              <a:buClr>
                <a:srgbClr val="000000"/>
              </a:buClr>
              <a:buFont typeface="Arial"/>
              <a:buChar char="•"/>
            </a:pPr>
            <a:r>
              <a:rPr b="0" lang="en-GB" sz="2200" spc="-1" strike="noStrike">
                <a:solidFill>
                  <a:srgbClr val="000000"/>
                </a:solidFill>
                <a:latin typeface="Verdana"/>
                <a:ea typeface="Verdana"/>
              </a:rPr>
              <a:t>La Convention de Budapest donne aux pays la possibilité de demander, directement ou par l'intermédiaire du gouvernement américain, la conservation rapide des données par les fournisseurs de services américains </a:t>
            </a:r>
            <a:endParaRPr b="0" lang="en-GB" sz="2200" spc="-1" strike="noStrike">
              <a:latin typeface="Arial"/>
            </a:endParaRPr>
          </a:p>
          <a:p>
            <a:pPr algn="just">
              <a:lnSpc>
                <a:spcPct val="100000"/>
              </a:lnSpc>
            </a:pPr>
            <a:endParaRPr b="0" lang="en-GB" sz="2200" spc="-1" strike="noStrike">
              <a:latin typeface="Arial"/>
            </a:endParaRPr>
          </a:p>
          <a:p>
            <a:pPr marL="571680" indent="-571320" algn="just">
              <a:lnSpc>
                <a:spcPct val="100000"/>
              </a:lnSpc>
              <a:buClr>
                <a:srgbClr val="000000"/>
              </a:buClr>
              <a:buFont typeface="Arial"/>
              <a:buChar char="•"/>
            </a:pPr>
            <a:r>
              <a:rPr b="0" lang="en-GB" sz="2200" spc="-1" strike="noStrike">
                <a:solidFill>
                  <a:srgbClr val="000000"/>
                </a:solidFill>
                <a:latin typeface="Verdana"/>
                <a:ea typeface="Verdana"/>
              </a:rPr>
              <a:t>Elle permet également aux pays de demander directement aux fournisseurs de services américains de produire des informations sur les abonnés </a:t>
            </a:r>
            <a:endParaRPr b="0" lang="en-GB" sz="2200" spc="-1" strike="noStrike">
              <a:latin typeface="Arial"/>
            </a:endParaRPr>
          </a:p>
          <a:p>
            <a:pPr algn="just">
              <a:lnSpc>
                <a:spcPct val="100000"/>
              </a:lnSpc>
            </a:pPr>
            <a:endParaRPr b="0" lang="en-GB" sz="2200" spc="-1" strike="noStrike">
              <a:latin typeface="Arial"/>
            </a:endParaRPr>
          </a:p>
          <a:p>
            <a:pPr marL="571680" indent="-571320" algn="just">
              <a:lnSpc>
                <a:spcPct val="100000"/>
              </a:lnSpc>
              <a:buClr>
                <a:srgbClr val="000000"/>
              </a:buClr>
              <a:buFont typeface="Arial"/>
              <a:buChar char="•"/>
            </a:pPr>
            <a:r>
              <a:rPr b="0" lang="en-GB" sz="2200" spc="-1" strike="noStrike">
                <a:solidFill>
                  <a:srgbClr val="000000"/>
                </a:solidFill>
                <a:latin typeface="Verdana"/>
                <a:ea typeface="Verdana"/>
              </a:rPr>
              <a:t>Les prestataires de services sont plus susceptibles de coopérer avec les parties à la convention de Budapest, car les parties disposent de garanties appropriées </a:t>
            </a:r>
            <a:endParaRPr b="0" lang="en-GB" sz="2200" spc="-1" strike="noStrike">
              <a:latin typeface="Arial"/>
            </a:endParaRPr>
          </a:p>
        </p:txBody>
      </p:sp>
      <p:sp>
        <p:nvSpPr>
          <p:cNvPr id="770"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71"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2" name="CustomShape 1"/>
          <p:cNvSpPr/>
          <p:nvPr/>
        </p:nvSpPr>
        <p:spPr>
          <a:xfrm>
            <a:off x="0" y="-184680"/>
            <a:ext cx="184320" cy="369000"/>
          </a:xfrm>
          <a:prstGeom prst="rect">
            <a:avLst/>
          </a:prstGeom>
          <a:noFill/>
          <a:ln>
            <a:noFill/>
          </a:ln>
        </p:spPr>
        <p:style>
          <a:lnRef idx="0"/>
          <a:fillRef idx="0"/>
          <a:effectRef idx="0"/>
          <a:fontRef idx="minor"/>
        </p:style>
      </p:sp>
      <p:sp>
        <p:nvSpPr>
          <p:cNvPr id="773"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74" name="CustomShape 3"/>
          <p:cNvSpPr/>
          <p:nvPr/>
        </p:nvSpPr>
        <p:spPr>
          <a:xfrm>
            <a:off x="0" y="-184680"/>
            <a:ext cx="184320" cy="369000"/>
          </a:xfrm>
          <a:prstGeom prst="rect">
            <a:avLst/>
          </a:prstGeom>
          <a:noFill/>
          <a:ln>
            <a:noFill/>
          </a:ln>
        </p:spPr>
        <p:style>
          <a:lnRef idx="0"/>
          <a:fillRef idx="0"/>
          <a:effectRef idx="0"/>
          <a:fontRef idx="minor"/>
        </p:style>
      </p:sp>
      <p:sp>
        <p:nvSpPr>
          <p:cNvPr id="775" name="CustomShape 4"/>
          <p:cNvSpPr/>
          <p:nvPr/>
        </p:nvSpPr>
        <p:spPr>
          <a:xfrm>
            <a:off x="5292720" y="2068560"/>
            <a:ext cx="3128760" cy="461520"/>
          </a:xfrm>
          <a:prstGeom prst="rect">
            <a:avLst/>
          </a:prstGeom>
          <a:noFill/>
          <a:ln>
            <a:noFill/>
          </a:ln>
        </p:spPr>
        <p:style>
          <a:lnRef idx="0"/>
          <a:fillRef idx="0"/>
          <a:effectRef idx="0"/>
          <a:fontRef idx="minor"/>
        </p:style>
      </p:sp>
      <p:sp>
        <p:nvSpPr>
          <p:cNvPr id="776"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77"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78" name="Picture 4" descr=""/>
          <p:cNvPicPr/>
          <p:nvPr/>
        </p:nvPicPr>
        <p:blipFill>
          <a:blip r:embed="rId1"/>
          <a:stretch/>
        </p:blipFill>
        <p:spPr>
          <a:xfrm>
            <a:off x="0" y="-27000"/>
            <a:ext cx="1177560" cy="1079280"/>
          </a:xfrm>
          <a:prstGeom prst="rect">
            <a:avLst/>
          </a:prstGeom>
          <a:ln>
            <a:noFill/>
          </a:ln>
        </p:spPr>
      </p:pic>
      <p:graphicFrame>
        <p:nvGraphicFramePr>
          <p:cNvPr id="779" name="Chart 8"/>
          <p:cNvGraphicFramePr/>
          <p:nvPr/>
        </p:nvGraphicFramePr>
        <p:xfrm>
          <a:off x="395640" y="1412640"/>
          <a:ext cx="8496720" cy="518436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0" name="CustomShape 1"/>
          <p:cNvSpPr/>
          <p:nvPr/>
        </p:nvSpPr>
        <p:spPr>
          <a:xfrm>
            <a:off x="0" y="-184680"/>
            <a:ext cx="184320" cy="369000"/>
          </a:xfrm>
          <a:prstGeom prst="rect">
            <a:avLst/>
          </a:prstGeom>
          <a:noFill/>
          <a:ln>
            <a:noFill/>
          </a:ln>
        </p:spPr>
        <p:style>
          <a:lnRef idx="0"/>
          <a:fillRef idx="0"/>
          <a:effectRef idx="0"/>
          <a:fontRef idx="minor"/>
        </p:style>
      </p:sp>
      <p:sp>
        <p:nvSpPr>
          <p:cNvPr id="781"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82" name="CustomShape 3"/>
          <p:cNvSpPr/>
          <p:nvPr/>
        </p:nvSpPr>
        <p:spPr>
          <a:xfrm>
            <a:off x="0" y="-184680"/>
            <a:ext cx="184320" cy="369000"/>
          </a:xfrm>
          <a:prstGeom prst="rect">
            <a:avLst/>
          </a:prstGeom>
          <a:noFill/>
          <a:ln>
            <a:noFill/>
          </a:ln>
        </p:spPr>
        <p:style>
          <a:lnRef idx="0"/>
          <a:fillRef idx="0"/>
          <a:effectRef idx="0"/>
          <a:fontRef idx="minor"/>
        </p:style>
      </p:sp>
      <p:sp>
        <p:nvSpPr>
          <p:cNvPr id="783" name="CustomShape 4"/>
          <p:cNvSpPr/>
          <p:nvPr/>
        </p:nvSpPr>
        <p:spPr>
          <a:xfrm>
            <a:off x="5292720" y="2068560"/>
            <a:ext cx="3128760" cy="461520"/>
          </a:xfrm>
          <a:prstGeom prst="rect">
            <a:avLst/>
          </a:prstGeom>
          <a:noFill/>
          <a:ln>
            <a:noFill/>
          </a:ln>
        </p:spPr>
        <p:style>
          <a:lnRef idx="0"/>
          <a:fillRef idx="0"/>
          <a:effectRef idx="0"/>
          <a:fontRef idx="minor"/>
        </p:style>
      </p:sp>
      <p:sp>
        <p:nvSpPr>
          <p:cNvPr id="784"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85"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86" name="Picture 4" descr=""/>
          <p:cNvPicPr/>
          <p:nvPr/>
        </p:nvPicPr>
        <p:blipFill>
          <a:blip r:embed="rId1"/>
          <a:stretch/>
        </p:blipFill>
        <p:spPr>
          <a:xfrm>
            <a:off x="0" y="-27000"/>
            <a:ext cx="1177560" cy="1079280"/>
          </a:xfrm>
          <a:prstGeom prst="rect">
            <a:avLst/>
          </a:prstGeom>
          <a:ln>
            <a:noFill/>
          </a:ln>
        </p:spPr>
      </p:pic>
      <p:graphicFrame>
        <p:nvGraphicFramePr>
          <p:cNvPr id="787" name="Chart 8"/>
          <p:cNvGraphicFramePr/>
          <p:nvPr/>
        </p:nvGraphicFramePr>
        <p:xfrm>
          <a:off x="395640" y="1397160"/>
          <a:ext cx="8496720" cy="488700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TextShape 1"/>
          <p:cNvSpPr txBox="1"/>
          <p:nvPr/>
        </p:nvSpPr>
        <p:spPr>
          <a:xfrm>
            <a:off x="395640" y="4406760"/>
            <a:ext cx="8280720" cy="1361880"/>
          </a:xfrm>
          <a:prstGeom prst="rect">
            <a:avLst/>
          </a:prstGeom>
          <a:noFill/>
          <a:ln>
            <a:noFill/>
          </a:ln>
        </p:spPr>
        <p:txBody>
          <a:bodyPr>
            <a:noAutofit/>
          </a:bodyPr>
          <a:p>
            <a:pPr>
              <a:lnSpc>
                <a:spcPct val="100000"/>
              </a:lnSpc>
            </a:pPr>
            <a:r>
              <a:rPr b="1" lang="en-US" sz="3200" spc="-1" strike="noStrike" cap="all">
                <a:solidFill>
                  <a:srgbClr val="000000"/>
                </a:solidFill>
                <a:latin typeface="Verdana"/>
                <a:ea typeface="Verdana"/>
              </a:rPr>
              <a:t>Champ d'application et portée de la convention de Budapest</a:t>
            </a:r>
            <a:endParaRPr b="0" lang="en-US" sz="3200" spc="-1" strike="noStrike">
              <a:solidFill>
                <a:srgbClr val="000000"/>
              </a:solidFill>
              <a:latin typeface="Calibri"/>
            </a:endParaRPr>
          </a:p>
        </p:txBody>
      </p:sp>
      <p:sp>
        <p:nvSpPr>
          <p:cNvPr id="201" name="TextShape 2"/>
          <p:cNvSpPr txBox="1"/>
          <p:nvPr/>
        </p:nvSpPr>
        <p:spPr>
          <a:xfrm>
            <a:off x="722160" y="2906640"/>
            <a:ext cx="7772040" cy="1499760"/>
          </a:xfrm>
          <a:prstGeom prst="rect">
            <a:avLst/>
          </a:prstGeom>
          <a:noFill/>
          <a:ln>
            <a:noFill/>
          </a:ln>
        </p:spPr>
        <p:txBody>
          <a:bodyPr anchor="b">
            <a:noAutofit/>
          </a:bodyPr>
          <a:p>
            <a:pPr>
              <a:lnSpc>
                <a:spcPct val="100000"/>
              </a:lnSpc>
              <a:spcBef>
                <a:spcPts val="400"/>
              </a:spcBef>
            </a:pPr>
            <a:r>
              <a:rPr b="0" lang="en-US" sz="2000" spc="-1" strike="noStrike">
                <a:solidFill>
                  <a:srgbClr val="8b8b8b"/>
                </a:solidFill>
                <a:latin typeface="Verdana"/>
                <a:ea typeface="Verdana"/>
              </a:rPr>
              <a:t>La Convention de Budapest - Un aperçu </a:t>
            </a:r>
            <a:endParaRPr b="0" lang="en-US" sz="2000" spc="-1" strike="noStrike">
              <a:solidFill>
                <a:srgbClr val="000000"/>
              </a:solidFill>
              <a:latin typeface="Verdana"/>
            </a:endParaRPr>
          </a:p>
        </p:txBody>
      </p:sp>
      <p:sp>
        <p:nvSpPr>
          <p:cNvPr id="202" name="CustomShape 3"/>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Verdana"/>
              </a:rPr>
              <a:t>www.coe.int/cybercrime</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a:t>
            </a:r>
            <a:r>
              <a:rPr b="1" lang="en-GB" sz="1200" spc="-1" strike="noStrike">
                <a:solidFill>
                  <a:srgbClr val="ffffff"/>
                </a:solidFill>
                <a:latin typeface="Verdana"/>
                <a:ea typeface="Verdana"/>
              </a:rPr>
              <a:t>                        - </a:t>
            </a:r>
            <a:fld id="{9DEF6663-6C55-4617-9E49-EBF41BEF3E18}" type="slidenum">
              <a:rPr b="1" lang="en-GB" sz="1200" spc="-1" strike="noStrike">
                <a:solidFill>
                  <a:srgbClr val="ffffff"/>
                </a:solidFill>
                <a:latin typeface="Verdana"/>
                <a:ea typeface="Verdana"/>
              </a:rPr>
              <a:t>&lt;number&gt;</a:t>
            </a:fld>
            <a:r>
              <a:rPr b="1" lang="en-GB" sz="1200" spc="-1" strike="noStrike">
                <a:solidFill>
                  <a:srgbClr val="ffffff"/>
                </a:solidFill>
                <a:latin typeface="Verdana"/>
                <a:ea typeface="Verdana"/>
              </a:rPr>
              <a:t> -</a:t>
            </a:r>
            <a:endParaRPr b="0" lang="en-GB" sz="1200" spc="-1" strike="noStrike">
              <a:latin typeface="Arial"/>
            </a:endParaRPr>
          </a:p>
        </p:txBody>
      </p:sp>
      <p:sp>
        <p:nvSpPr>
          <p:cNvPr id="20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04" name="CustomShape 5"/>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05" name="CustomShape 6"/>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Section 1</a:t>
            </a:r>
            <a:endParaRPr b="0" lang="en-GB" sz="3200" spc="-1" strike="noStrike">
              <a:latin typeface="Arial"/>
            </a:endParaRPr>
          </a:p>
        </p:txBody>
      </p:sp>
      <p:pic>
        <p:nvPicPr>
          <p:cNvPr id="206"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8" name="CustomShape 1"/>
          <p:cNvSpPr/>
          <p:nvPr/>
        </p:nvSpPr>
        <p:spPr>
          <a:xfrm>
            <a:off x="0" y="-184680"/>
            <a:ext cx="184320" cy="369000"/>
          </a:xfrm>
          <a:prstGeom prst="rect">
            <a:avLst/>
          </a:prstGeom>
          <a:noFill/>
          <a:ln>
            <a:noFill/>
          </a:ln>
        </p:spPr>
        <p:style>
          <a:lnRef idx="0"/>
          <a:fillRef idx="0"/>
          <a:effectRef idx="0"/>
          <a:fontRef idx="minor"/>
        </p:style>
      </p:sp>
      <p:sp>
        <p:nvSpPr>
          <p:cNvPr id="789"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90" name="CustomShape 3"/>
          <p:cNvSpPr/>
          <p:nvPr/>
        </p:nvSpPr>
        <p:spPr>
          <a:xfrm>
            <a:off x="0" y="-184680"/>
            <a:ext cx="184320" cy="369000"/>
          </a:xfrm>
          <a:prstGeom prst="rect">
            <a:avLst/>
          </a:prstGeom>
          <a:noFill/>
          <a:ln>
            <a:noFill/>
          </a:ln>
        </p:spPr>
        <p:style>
          <a:lnRef idx="0"/>
          <a:fillRef idx="0"/>
          <a:effectRef idx="0"/>
          <a:fontRef idx="minor"/>
        </p:style>
      </p:sp>
      <p:sp>
        <p:nvSpPr>
          <p:cNvPr id="791" name="CustomShape 4"/>
          <p:cNvSpPr/>
          <p:nvPr/>
        </p:nvSpPr>
        <p:spPr>
          <a:xfrm>
            <a:off x="5292720" y="2068560"/>
            <a:ext cx="3128760" cy="461520"/>
          </a:xfrm>
          <a:prstGeom prst="rect">
            <a:avLst/>
          </a:prstGeom>
          <a:noFill/>
          <a:ln>
            <a:noFill/>
          </a:ln>
        </p:spPr>
        <p:style>
          <a:lnRef idx="0"/>
          <a:fillRef idx="0"/>
          <a:effectRef idx="0"/>
          <a:fontRef idx="minor"/>
        </p:style>
      </p:sp>
      <p:sp>
        <p:nvSpPr>
          <p:cNvPr id="792"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793"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794" name="Picture 4" descr=""/>
          <p:cNvPicPr/>
          <p:nvPr/>
        </p:nvPicPr>
        <p:blipFill>
          <a:blip r:embed="rId1"/>
          <a:stretch/>
        </p:blipFill>
        <p:spPr>
          <a:xfrm>
            <a:off x="0" y="-27000"/>
            <a:ext cx="1177560" cy="1079280"/>
          </a:xfrm>
          <a:prstGeom prst="rect">
            <a:avLst/>
          </a:prstGeom>
          <a:ln>
            <a:noFill/>
          </a:ln>
        </p:spPr>
      </p:pic>
      <p:graphicFrame>
        <p:nvGraphicFramePr>
          <p:cNvPr id="795" name="Chart 8"/>
          <p:cNvGraphicFramePr/>
          <p:nvPr/>
        </p:nvGraphicFramePr>
        <p:xfrm>
          <a:off x="395640" y="1397160"/>
          <a:ext cx="8496720" cy="488700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96" name="CustomShape 1"/>
          <p:cNvSpPr/>
          <p:nvPr/>
        </p:nvSpPr>
        <p:spPr>
          <a:xfrm>
            <a:off x="0" y="-184680"/>
            <a:ext cx="184320" cy="369000"/>
          </a:xfrm>
          <a:prstGeom prst="rect">
            <a:avLst/>
          </a:prstGeom>
          <a:noFill/>
          <a:ln>
            <a:noFill/>
          </a:ln>
        </p:spPr>
        <p:style>
          <a:lnRef idx="0"/>
          <a:fillRef idx="0"/>
          <a:effectRef idx="0"/>
          <a:fontRef idx="minor"/>
        </p:style>
      </p:sp>
      <p:sp>
        <p:nvSpPr>
          <p:cNvPr id="797"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798" name="CustomShape 3"/>
          <p:cNvSpPr/>
          <p:nvPr/>
        </p:nvSpPr>
        <p:spPr>
          <a:xfrm>
            <a:off x="0" y="-184680"/>
            <a:ext cx="184320" cy="369000"/>
          </a:xfrm>
          <a:prstGeom prst="rect">
            <a:avLst/>
          </a:prstGeom>
          <a:noFill/>
          <a:ln>
            <a:noFill/>
          </a:ln>
        </p:spPr>
        <p:style>
          <a:lnRef idx="0"/>
          <a:fillRef idx="0"/>
          <a:effectRef idx="0"/>
          <a:fontRef idx="minor"/>
        </p:style>
      </p:sp>
      <p:sp>
        <p:nvSpPr>
          <p:cNvPr id="799" name="CustomShape 4"/>
          <p:cNvSpPr/>
          <p:nvPr/>
        </p:nvSpPr>
        <p:spPr>
          <a:xfrm>
            <a:off x="5292720" y="2068560"/>
            <a:ext cx="3128760" cy="461520"/>
          </a:xfrm>
          <a:prstGeom prst="rect">
            <a:avLst/>
          </a:prstGeom>
          <a:noFill/>
          <a:ln>
            <a:noFill/>
          </a:ln>
        </p:spPr>
        <p:style>
          <a:lnRef idx="0"/>
          <a:fillRef idx="0"/>
          <a:effectRef idx="0"/>
          <a:fontRef idx="minor"/>
        </p:style>
      </p:sp>
      <p:sp>
        <p:nvSpPr>
          <p:cNvPr id="800"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801"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802" name="Picture 4" descr=""/>
          <p:cNvPicPr/>
          <p:nvPr/>
        </p:nvPicPr>
        <p:blipFill>
          <a:blip r:embed="rId1"/>
          <a:stretch/>
        </p:blipFill>
        <p:spPr>
          <a:xfrm>
            <a:off x="0" y="-27000"/>
            <a:ext cx="1177560" cy="1079280"/>
          </a:xfrm>
          <a:prstGeom prst="rect">
            <a:avLst/>
          </a:prstGeom>
          <a:ln>
            <a:noFill/>
          </a:ln>
        </p:spPr>
      </p:pic>
      <p:graphicFrame>
        <p:nvGraphicFramePr>
          <p:cNvPr id="803" name="Chart 8"/>
          <p:cNvGraphicFramePr/>
          <p:nvPr/>
        </p:nvGraphicFramePr>
        <p:xfrm>
          <a:off x="395640" y="1397160"/>
          <a:ext cx="8496720" cy="4887000"/>
        </p:xfrm>
        <a:graphic>
          <a:graphicData uri="http://schemas.openxmlformats.org/drawingml/2006/chart">
            <c:chart xmlns:c="http://schemas.openxmlformats.org/drawingml/2006/chart" xmlns:r="http://schemas.openxmlformats.org/officeDocument/2006/relationships" r:id="rId2"/>
          </a:graphicData>
        </a:graphic>
      </p:graphicFrame>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4" name="CustomShape 1"/>
          <p:cNvSpPr/>
          <p:nvPr/>
        </p:nvSpPr>
        <p:spPr>
          <a:xfrm>
            <a:off x="722160" y="1231920"/>
            <a:ext cx="7565400" cy="3321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4400" spc="-1" strike="noStrike">
                <a:solidFill>
                  <a:srgbClr val="ff0000"/>
                </a:solidFill>
                <a:latin typeface="Verdana"/>
                <a:ea typeface="Verdana"/>
              </a:rPr>
              <a:t>MYTHE: </a:t>
            </a:r>
            <a:endParaRPr b="0" lang="en-GB" sz="4400" spc="-1" strike="noStrike">
              <a:latin typeface="Arial"/>
            </a:endParaRPr>
          </a:p>
          <a:p>
            <a:pPr algn="ctr">
              <a:lnSpc>
                <a:spcPct val="100000"/>
              </a:lnSpc>
            </a:pPr>
            <a:r>
              <a:rPr b="0" lang="en-GB" sz="4200" spc="-1" strike="noStrike">
                <a:solidFill>
                  <a:srgbClr val="000000"/>
                </a:solidFill>
                <a:latin typeface="Verdana"/>
                <a:ea typeface="Verdana"/>
              </a:rPr>
              <a:t>La Convention de Budapest prévoit un accès automatique et illimité aux données</a:t>
            </a:r>
            <a:endParaRPr b="0" lang="en-GB" sz="4200" spc="-1" strike="noStrike">
              <a:latin typeface="Arial"/>
            </a:endParaRPr>
          </a:p>
        </p:txBody>
      </p:sp>
      <p:sp>
        <p:nvSpPr>
          <p:cNvPr id="805"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06"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07" name="CustomShape 4"/>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808" name="Picture 4" descr=""/>
          <p:cNvPicPr/>
          <p:nvPr/>
        </p:nvPicPr>
        <p:blipFill>
          <a:blip r:embed="rId1"/>
          <a:stretch/>
        </p:blipFill>
        <p:spPr>
          <a:xfrm>
            <a:off x="0" y="-27000"/>
            <a:ext cx="1177560" cy="1079280"/>
          </a:xfrm>
          <a:prstGeom prst="rect">
            <a:avLst/>
          </a:prstGeom>
          <a:ln>
            <a:noFill/>
          </a:ln>
        </p:spPr>
      </p:pic>
      <p:pic>
        <p:nvPicPr>
          <p:cNvPr id="809" name="Picture 2" descr=""/>
          <p:cNvPicPr/>
          <p:nvPr/>
        </p:nvPicPr>
        <p:blipFill>
          <a:blip r:embed="rId2"/>
          <a:stretch/>
        </p:blipFill>
        <p:spPr>
          <a:xfrm>
            <a:off x="472320" y="4888440"/>
            <a:ext cx="4016160" cy="1449360"/>
          </a:xfrm>
          <a:prstGeom prst="rect">
            <a:avLst/>
          </a:prstGeom>
          <a:ln>
            <a:noFill/>
          </a:ln>
        </p:spPr>
      </p:pic>
      <p:pic>
        <p:nvPicPr>
          <p:cNvPr id="810" name="Picture 6" descr=""/>
          <p:cNvPicPr/>
          <p:nvPr/>
        </p:nvPicPr>
        <p:blipFill>
          <a:blip r:embed="rId3"/>
          <a:stretch/>
        </p:blipFill>
        <p:spPr>
          <a:xfrm>
            <a:off x="4655160" y="4690080"/>
            <a:ext cx="4429440" cy="1871640"/>
          </a:xfrm>
          <a:prstGeom prst="rect">
            <a:avLst/>
          </a:prstGeom>
          <a:ln>
            <a:noFill/>
          </a:ln>
        </p:spPr>
      </p:pic>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1" name="CustomShape 1"/>
          <p:cNvSpPr/>
          <p:nvPr/>
        </p:nvSpPr>
        <p:spPr>
          <a:xfrm>
            <a:off x="0" y="-184680"/>
            <a:ext cx="184320" cy="369000"/>
          </a:xfrm>
          <a:prstGeom prst="rect">
            <a:avLst/>
          </a:prstGeom>
          <a:noFill/>
          <a:ln>
            <a:noFill/>
          </a:ln>
        </p:spPr>
        <p:style>
          <a:lnRef idx="0"/>
          <a:fillRef idx="0"/>
          <a:effectRef idx="0"/>
          <a:fontRef idx="minor"/>
        </p:style>
      </p:sp>
      <p:sp>
        <p:nvSpPr>
          <p:cNvPr id="812"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13" name="CustomShape 3"/>
          <p:cNvSpPr/>
          <p:nvPr/>
        </p:nvSpPr>
        <p:spPr>
          <a:xfrm>
            <a:off x="0" y="-184680"/>
            <a:ext cx="184320" cy="369000"/>
          </a:xfrm>
          <a:prstGeom prst="rect">
            <a:avLst/>
          </a:prstGeom>
          <a:noFill/>
          <a:ln>
            <a:noFill/>
          </a:ln>
        </p:spPr>
        <p:style>
          <a:lnRef idx="0"/>
          <a:fillRef idx="0"/>
          <a:effectRef idx="0"/>
          <a:fontRef idx="minor"/>
        </p:style>
      </p:sp>
      <p:sp>
        <p:nvSpPr>
          <p:cNvPr id="814" name="CustomShape 4"/>
          <p:cNvSpPr/>
          <p:nvPr/>
        </p:nvSpPr>
        <p:spPr>
          <a:xfrm>
            <a:off x="5292720" y="2068560"/>
            <a:ext cx="3128760" cy="461520"/>
          </a:xfrm>
          <a:prstGeom prst="rect">
            <a:avLst/>
          </a:prstGeom>
          <a:noFill/>
          <a:ln>
            <a:noFill/>
          </a:ln>
        </p:spPr>
        <p:style>
          <a:lnRef idx="0"/>
          <a:fillRef idx="0"/>
          <a:effectRef idx="0"/>
          <a:fontRef idx="minor"/>
        </p:style>
      </p:sp>
      <p:sp>
        <p:nvSpPr>
          <p:cNvPr id="815"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816" name="CustomShape 6"/>
          <p:cNvSpPr/>
          <p:nvPr/>
        </p:nvSpPr>
        <p:spPr>
          <a:xfrm>
            <a:off x="467640" y="1333800"/>
            <a:ext cx="8352720" cy="5211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400" spc="-1" strike="noStrike">
                <a:solidFill>
                  <a:srgbClr val="000000"/>
                </a:solidFill>
                <a:latin typeface="Verdana"/>
                <a:ea typeface="Verdana"/>
              </a:rPr>
              <a:t>LA </a:t>
            </a:r>
            <a:r>
              <a:rPr b="1" lang="en-GB" sz="2400" spc="-1" strike="noStrike">
                <a:solidFill>
                  <a:srgbClr val="ff0000"/>
                </a:solidFill>
                <a:latin typeface="Verdana"/>
                <a:ea typeface="Verdana"/>
              </a:rPr>
              <a:t>RÉALITÉ</a:t>
            </a:r>
            <a:r>
              <a:rPr b="1" lang="en-GB" sz="2400" spc="-1" strike="noStrike">
                <a:solidFill>
                  <a:srgbClr val="000000"/>
                </a:solidFill>
                <a:latin typeface="Verdana"/>
                <a:ea typeface="Verdana"/>
              </a:rPr>
              <a:t> EST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Pas d'accès illimité aux données locales </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Les motifs de refus sont notamment les suivants</a:t>
            </a:r>
            <a:endParaRPr b="0" lang="en-GB" sz="2400" spc="-1" strike="noStrike">
              <a:latin typeface="Arial"/>
            </a:endParaRPr>
          </a:p>
          <a:p>
            <a:pPr algn="ctr">
              <a:lnSpc>
                <a:spcPct val="100000"/>
              </a:lnSpc>
            </a:pP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Absence de double incrimination </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Infraction politique</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Souveraineté des préjugés</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Sécurité des préjugés</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Préjudice ordre public </a:t>
            </a:r>
            <a:endParaRPr b="0" lang="en-GB" sz="2400" spc="-1" strike="noStrike">
              <a:latin typeface="Arial"/>
            </a:endParaRPr>
          </a:p>
          <a:p>
            <a:pPr algn="ctr">
              <a:lnSpc>
                <a:spcPct val="100000"/>
              </a:lnSpc>
            </a:pPr>
            <a:r>
              <a:rPr b="1" lang="en-GB" sz="2400" spc="-1" strike="noStrike">
                <a:solidFill>
                  <a:srgbClr val="000000"/>
                </a:solidFill>
                <a:latin typeface="Verdana"/>
                <a:ea typeface="Verdana"/>
              </a:rPr>
              <a:t>Préjudice à d'autres intérêts essentiels</a:t>
            </a:r>
            <a:endParaRPr b="0" lang="en-GB" sz="2400" spc="-1" strike="noStrike">
              <a:latin typeface="Arial"/>
            </a:endParaRPr>
          </a:p>
          <a:p>
            <a:pPr>
              <a:lnSpc>
                <a:spcPct val="100000"/>
              </a:lnSpc>
            </a:pPr>
            <a:endParaRPr b="0" lang="en-GB" sz="2400" spc="-1" strike="noStrike">
              <a:latin typeface="Arial"/>
            </a:endParaRPr>
          </a:p>
        </p:txBody>
      </p:sp>
      <p:sp>
        <p:nvSpPr>
          <p:cNvPr id="817"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818"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19" name="Picture 10" descr=""/>
          <p:cNvPicPr/>
          <p:nvPr/>
        </p:nvPicPr>
        <p:blipFill>
          <a:blip r:embed="rId1"/>
          <a:stretch/>
        </p:blipFill>
        <p:spPr>
          <a:xfrm>
            <a:off x="-110160" y="3204720"/>
            <a:ext cx="2485800" cy="1659600"/>
          </a:xfrm>
          <a:prstGeom prst="rect">
            <a:avLst/>
          </a:prstGeom>
          <a:ln>
            <a:noFill/>
          </a:ln>
        </p:spPr>
      </p:pic>
      <p:sp>
        <p:nvSpPr>
          <p:cNvPr id="820" name="TextShape 1"/>
          <p:cNvSpPr txBox="1"/>
          <p:nvPr/>
        </p:nvSpPr>
        <p:spPr>
          <a:xfrm>
            <a:off x="722160" y="4406760"/>
            <a:ext cx="7772040" cy="1361880"/>
          </a:xfrm>
          <a:prstGeom prst="rect">
            <a:avLst/>
          </a:prstGeom>
          <a:noFill/>
          <a:ln>
            <a:noFill/>
          </a:ln>
        </p:spPr>
        <p:txBody>
          <a:bodyPr>
            <a:noAutofit/>
          </a:bodyPr>
          <a:p>
            <a:endParaRPr b="0" lang="en-US" sz="4400" spc="-1" strike="noStrike">
              <a:solidFill>
                <a:srgbClr val="000000"/>
              </a:solidFill>
              <a:latin typeface="Calibri"/>
            </a:endParaRPr>
          </a:p>
        </p:txBody>
      </p:sp>
      <p:sp>
        <p:nvSpPr>
          <p:cNvPr id="821" name="CustomShape 2"/>
          <p:cNvSpPr/>
          <p:nvPr/>
        </p:nvSpPr>
        <p:spPr>
          <a:xfrm>
            <a:off x="395640" y="1078920"/>
            <a:ext cx="8640000" cy="22230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4400" spc="-1" strike="noStrike">
                <a:solidFill>
                  <a:srgbClr val="ff0000"/>
                </a:solidFill>
                <a:latin typeface="Verdana"/>
                <a:ea typeface="Verdana"/>
              </a:rPr>
              <a:t>MYTHE: </a:t>
            </a:r>
            <a:endParaRPr b="0" lang="en-GB" sz="4400" spc="-1" strike="noStrike">
              <a:latin typeface="Arial"/>
            </a:endParaRPr>
          </a:p>
          <a:p>
            <a:pPr algn="ctr">
              <a:lnSpc>
                <a:spcPct val="100000"/>
              </a:lnSpc>
            </a:pPr>
            <a:r>
              <a:rPr b="0" lang="en-GB" sz="3200" spc="-1" strike="noStrike">
                <a:solidFill>
                  <a:srgbClr val="000000"/>
                </a:solidFill>
                <a:latin typeface="Verdana"/>
                <a:ea typeface="Verdana"/>
              </a:rPr>
              <a:t>La Convention de Budapest couvre un champ d'application limité des infractions</a:t>
            </a:r>
            <a:endParaRPr b="0" lang="en-GB" sz="3200" spc="-1" strike="noStrike">
              <a:latin typeface="Arial"/>
            </a:endParaRPr>
          </a:p>
        </p:txBody>
      </p:sp>
      <p:sp>
        <p:nvSpPr>
          <p:cNvPr id="822" name="CustomShape 3"/>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23" name="CustomShape 4"/>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24" name="CustomShape 5"/>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825" name="Picture 4" descr=""/>
          <p:cNvPicPr/>
          <p:nvPr/>
        </p:nvPicPr>
        <p:blipFill>
          <a:blip r:embed="rId2"/>
          <a:stretch/>
        </p:blipFill>
        <p:spPr>
          <a:xfrm>
            <a:off x="0" y="-27000"/>
            <a:ext cx="1177560" cy="1079280"/>
          </a:xfrm>
          <a:prstGeom prst="rect">
            <a:avLst/>
          </a:prstGeom>
          <a:ln>
            <a:noFill/>
          </a:ln>
        </p:spPr>
      </p:pic>
      <p:sp>
        <p:nvSpPr>
          <p:cNvPr id="826" name="CustomShape 6"/>
          <p:cNvSpPr/>
          <p:nvPr/>
        </p:nvSpPr>
        <p:spPr>
          <a:xfrm>
            <a:off x="4066920" y="2343240"/>
            <a:ext cx="3128760" cy="461520"/>
          </a:xfrm>
          <a:prstGeom prst="rect">
            <a:avLst/>
          </a:prstGeom>
          <a:noFill/>
          <a:ln>
            <a:noFill/>
          </a:ln>
        </p:spPr>
        <p:style>
          <a:lnRef idx="0"/>
          <a:fillRef idx="0"/>
          <a:effectRef idx="0"/>
          <a:fontRef idx="minor"/>
        </p:style>
      </p:sp>
      <p:pic>
        <p:nvPicPr>
          <p:cNvPr id="827" name="Picture 2" descr=""/>
          <p:cNvPicPr/>
          <p:nvPr/>
        </p:nvPicPr>
        <p:blipFill>
          <a:blip r:embed="rId3"/>
          <a:stretch/>
        </p:blipFill>
        <p:spPr>
          <a:xfrm>
            <a:off x="2376000" y="3894120"/>
            <a:ext cx="3593880" cy="2856600"/>
          </a:xfrm>
          <a:prstGeom prst="rect">
            <a:avLst/>
          </a:prstGeom>
          <a:ln>
            <a:noFill/>
          </a:ln>
        </p:spPr>
      </p:pic>
      <p:pic>
        <p:nvPicPr>
          <p:cNvPr id="828" name="Picture 4" descr=""/>
          <p:cNvPicPr/>
          <p:nvPr/>
        </p:nvPicPr>
        <p:blipFill>
          <a:blip r:embed="rId4"/>
          <a:stretch/>
        </p:blipFill>
        <p:spPr>
          <a:xfrm>
            <a:off x="5829840" y="3206880"/>
            <a:ext cx="3313800" cy="2247120"/>
          </a:xfrm>
          <a:prstGeom prst="rect">
            <a:avLst/>
          </a:prstGeom>
          <a:ln>
            <a:noFill/>
          </a:ln>
        </p:spPr>
      </p:pic>
      <p:pic>
        <p:nvPicPr>
          <p:cNvPr id="829" name="Picture 6" descr=""/>
          <p:cNvPicPr/>
          <p:nvPr/>
        </p:nvPicPr>
        <p:blipFill>
          <a:blip r:embed="rId5"/>
          <a:stretch/>
        </p:blipFill>
        <p:spPr>
          <a:xfrm>
            <a:off x="6494400" y="5286960"/>
            <a:ext cx="2680920" cy="1545480"/>
          </a:xfrm>
          <a:prstGeom prst="rect">
            <a:avLst/>
          </a:prstGeom>
          <a:ln>
            <a:noFill/>
          </a:ln>
        </p:spPr>
      </p:pic>
      <p:pic>
        <p:nvPicPr>
          <p:cNvPr id="830" name="Picture 8" descr=""/>
          <p:cNvPicPr/>
          <p:nvPr/>
        </p:nvPicPr>
        <p:blipFill>
          <a:blip r:embed="rId6"/>
          <a:stretch/>
        </p:blipFill>
        <p:spPr>
          <a:xfrm>
            <a:off x="20160" y="4986360"/>
            <a:ext cx="2895480" cy="1919160"/>
          </a:xfrm>
          <a:prstGeom prst="rect">
            <a:avLst/>
          </a:prstGeom>
          <a:ln>
            <a:noFill/>
          </a:ln>
        </p:spPr>
      </p:pic>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31"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32"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33"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Réalité</a:t>
            </a:r>
            <a:endParaRPr b="0" lang="en-GB" sz="2700" spc="-1" strike="noStrike">
              <a:latin typeface="Arial"/>
            </a:endParaRPr>
          </a:p>
        </p:txBody>
      </p:sp>
      <p:pic>
        <p:nvPicPr>
          <p:cNvPr id="834" name="Picture 4" descr=""/>
          <p:cNvPicPr/>
          <p:nvPr/>
        </p:nvPicPr>
        <p:blipFill>
          <a:blip r:embed="rId1"/>
          <a:stretch/>
        </p:blipFill>
        <p:spPr>
          <a:xfrm>
            <a:off x="0" y="-27000"/>
            <a:ext cx="1177560" cy="1079280"/>
          </a:xfrm>
          <a:prstGeom prst="rect">
            <a:avLst/>
          </a:prstGeom>
          <a:ln>
            <a:noFill/>
          </a:ln>
        </p:spPr>
      </p:pic>
      <p:sp>
        <p:nvSpPr>
          <p:cNvPr id="835" name="CustomShape 4"/>
          <p:cNvSpPr/>
          <p:nvPr/>
        </p:nvSpPr>
        <p:spPr>
          <a:xfrm>
            <a:off x="467640" y="1328040"/>
            <a:ext cx="7992360" cy="25592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800" spc="-1" strike="noStrike">
                <a:solidFill>
                  <a:srgbClr val="000000"/>
                </a:solidFill>
                <a:latin typeface="Verdana"/>
                <a:ea typeface="Verdana"/>
              </a:rPr>
              <a:t>LA RÉALITÉ EST :</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1" lang="en-GB" sz="1800" spc="-1" strike="noStrike">
                <a:solidFill>
                  <a:srgbClr val="000000"/>
                </a:solidFill>
                <a:latin typeface="Verdana"/>
                <a:ea typeface="Verdana"/>
              </a:rPr>
              <a:t>T-CY publie des notes d'orientation pour faciliter l'utilisation et la mise en œuvre efficaces de la Convention de Budapest </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1" lang="en-GB" sz="1800" spc="-1" strike="noStrike">
                <a:solidFill>
                  <a:srgbClr val="000000"/>
                </a:solidFill>
                <a:latin typeface="Verdana"/>
                <a:ea typeface="Verdana"/>
              </a:rPr>
              <a:t>Notes d'orientation préparées en tenant compte des développements juridiques, politiques et technologiques</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1" lang="en-GB" sz="1800" spc="-1" strike="noStrike">
                <a:solidFill>
                  <a:srgbClr val="000000"/>
                </a:solidFill>
                <a:latin typeface="Verdana"/>
                <a:ea typeface="Verdana"/>
              </a:rPr>
              <a:t>Notes d'orientation :</a:t>
            </a:r>
            <a:endParaRPr b="0" lang="en-GB" sz="1800" spc="-1" strike="noStrike">
              <a:latin typeface="Arial"/>
            </a:endParaRPr>
          </a:p>
        </p:txBody>
      </p:sp>
      <p:sp>
        <p:nvSpPr>
          <p:cNvPr id="836" name="CustomShape 5"/>
          <p:cNvSpPr/>
          <p:nvPr/>
        </p:nvSpPr>
        <p:spPr>
          <a:xfrm>
            <a:off x="319680" y="3751560"/>
            <a:ext cx="3816000" cy="2833560"/>
          </a:xfrm>
          <a:prstGeom prst="rect">
            <a:avLst/>
          </a:prstGeom>
          <a:noFill/>
          <a:ln>
            <a:noFill/>
          </a:ln>
        </p:spPr>
        <p:style>
          <a:lnRef idx="0"/>
          <a:fillRef idx="0"/>
          <a:effectRef idx="0"/>
          <a:fontRef idx="minor"/>
        </p:style>
        <p:txBody>
          <a:bodyPr lIns="90000" rIns="90000" tIns="45000" bIns="45000">
            <a:spAutoFit/>
          </a:bodyPr>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Système informatique</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Botnets</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Accès transfrontalier</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Vol d'identité </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Les attaques de la DDOS</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Attaques contre les infrastructures critiques</a:t>
            </a:r>
            <a:endParaRPr b="0" lang="en-GB" sz="1800" spc="-1" strike="noStrike">
              <a:latin typeface="Arial"/>
            </a:endParaRPr>
          </a:p>
        </p:txBody>
      </p:sp>
      <p:sp>
        <p:nvSpPr>
          <p:cNvPr id="837" name="CustomShape 6"/>
          <p:cNvSpPr/>
          <p:nvPr/>
        </p:nvSpPr>
        <p:spPr>
          <a:xfrm>
            <a:off x="4788000" y="3877200"/>
            <a:ext cx="4035960" cy="2559240"/>
          </a:xfrm>
          <a:prstGeom prst="rect">
            <a:avLst/>
          </a:prstGeom>
          <a:noFill/>
          <a:ln>
            <a:noFill/>
          </a:ln>
        </p:spPr>
        <p:style>
          <a:lnRef idx="0"/>
          <a:fillRef idx="0"/>
          <a:effectRef idx="0"/>
          <a:fontRef idx="minor"/>
        </p:style>
        <p:txBody>
          <a:bodyPr lIns="90000" rIns="90000" tIns="45000" bIns="45000">
            <a:spAutoFit/>
          </a:bodyPr>
          <a:p>
            <a:pPr lvl="1" marL="1200240" indent="-456840" algn="just">
              <a:lnSpc>
                <a:spcPct val="100000"/>
              </a:lnSpc>
              <a:buClr>
                <a:srgbClr val="000000"/>
              </a:buClr>
              <a:buFont typeface="Verdana"/>
              <a:buAutoNum type="arabicPeriod" startAt="7"/>
            </a:pPr>
            <a:r>
              <a:rPr b="0" lang="en-GB" sz="1800" spc="-1" strike="noStrike">
                <a:solidFill>
                  <a:srgbClr val="000000"/>
                </a:solidFill>
                <a:latin typeface="Verdana"/>
                <a:ea typeface="Verdana"/>
              </a:rPr>
              <a:t>Malware </a:t>
            </a:r>
            <a:endParaRPr b="0" lang="en-GB" sz="1800" spc="-1" strike="noStrike">
              <a:latin typeface="Arial"/>
            </a:endParaRPr>
          </a:p>
          <a:p>
            <a:pPr lvl="1" marL="1200240" indent="-456840" algn="just">
              <a:lnSpc>
                <a:spcPct val="100000"/>
              </a:lnSpc>
              <a:buClr>
                <a:srgbClr val="000000"/>
              </a:buClr>
              <a:buFont typeface="Verdana"/>
              <a:buAutoNum type="arabicPeriod" startAt="7"/>
            </a:pPr>
            <a:r>
              <a:rPr b="0" lang="en-GB" sz="1800" spc="-1" strike="noStrike">
                <a:solidFill>
                  <a:srgbClr val="000000"/>
                </a:solidFill>
                <a:latin typeface="Verdana"/>
                <a:ea typeface="Verdana"/>
              </a:rPr>
              <a:t>Spam</a:t>
            </a:r>
            <a:endParaRPr b="0" lang="en-GB" sz="1800" spc="-1" strike="noStrike">
              <a:latin typeface="Arial"/>
            </a:endParaRPr>
          </a:p>
          <a:p>
            <a:pPr lvl="1" marL="1200240" indent="-456840" algn="just">
              <a:lnSpc>
                <a:spcPct val="100000"/>
              </a:lnSpc>
              <a:buClr>
                <a:srgbClr val="000000"/>
              </a:buClr>
              <a:buFont typeface="Verdana"/>
              <a:buAutoNum type="arabicPeriod" startAt="7"/>
            </a:pPr>
            <a:r>
              <a:rPr b="0" lang="en-GB" sz="1800" spc="-1" strike="noStrike">
                <a:solidFill>
                  <a:srgbClr val="000000"/>
                </a:solidFill>
                <a:latin typeface="Verdana"/>
                <a:ea typeface="Verdana"/>
              </a:rPr>
              <a:t>Interférence dans les élections </a:t>
            </a:r>
            <a:endParaRPr b="0" lang="en-GB" sz="1800" spc="-1" strike="noStrike">
              <a:latin typeface="Arial"/>
            </a:endParaRPr>
          </a:p>
          <a:p>
            <a:pPr lvl="1" marL="1200240" indent="-456840" algn="just">
              <a:lnSpc>
                <a:spcPct val="100000"/>
              </a:lnSpc>
              <a:buClr>
                <a:srgbClr val="000000"/>
              </a:buClr>
              <a:buFont typeface="Verdana"/>
              <a:buAutoNum type="arabicPeriod" startAt="7"/>
            </a:pPr>
            <a:r>
              <a:rPr b="0" lang="en-GB" sz="1800" spc="-1" strike="noStrike">
                <a:solidFill>
                  <a:srgbClr val="000000"/>
                </a:solidFill>
                <a:latin typeface="Verdana"/>
                <a:ea typeface="Verdana"/>
              </a:rPr>
              <a:t>Commandes de production d'informations sur les abonnés</a:t>
            </a:r>
            <a:endParaRPr b="0" lang="en-GB" sz="1800" spc="-1" strike="noStrike">
              <a:latin typeface="Arial"/>
            </a:endParaRPr>
          </a:p>
          <a:p>
            <a:pPr lvl="1" marL="1200240" indent="-456840" algn="just">
              <a:lnSpc>
                <a:spcPct val="100000"/>
              </a:lnSpc>
              <a:buClr>
                <a:srgbClr val="000000"/>
              </a:buClr>
              <a:buFont typeface="Verdana"/>
              <a:buAutoNum type="arabicPeriod" startAt="7"/>
            </a:pPr>
            <a:r>
              <a:rPr b="0" lang="en-GB" sz="1800" spc="-1" strike="noStrike">
                <a:solidFill>
                  <a:srgbClr val="000000"/>
                </a:solidFill>
                <a:latin typeface="Verdana"/>
                <a:ea typeface="Verdana"/>
              </a:rPr>
              <a:t>Terrorisme </a:t>
            </a:r>
            <a:endParaRPr b="0" lang="en-GB" sz="1800" spc="-1" strike="noStrike">
              <a:latin typeface="Arial"/>
            </a:endParaRPr>
          </a:p>
        </p:txBody>
      </p:sp>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38"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39"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840" name="Picture 4" descr=""/>
          <p:cNvPicPr/>
          <p:nvPr/>
        </p:nvPicPr>
        <p:blipFill>
          <a:blip r:embed="rId1"/>
          <a:stretch/>
        </p:blipFill>
        <p:spPr>
          <a:xfrm>
            <a:off x="0" y="-27000"/>
            <a:ext cx="1177560" cy="1079280"/>
          </a:xfrm>
          <a:prstGeom prst="rect">
            <a:avLst/>
          </a:prstGeom>
          <a:ln>
            <a:noFill/>
          </a:ln>
        </p:spPr>
      </p:pic>
      <p:sp>
        <p:nvSpPr>
          <p:cNvPr id="841" name="CustomShape 3"/>
          <p:cNvSpPr/>
          <p:nvPr/>
        </p:nvSpPr>
        <p:spPr>
          <a:xfrm>
            <a:off x="467640" y="1328040"/>
            <a:ext cx="7992360" cy="5242320"/>
          </a:xfrm>
          <a:prstGeom prst="rect">
            <a:avLst/>
          </a:prstGeom>
          <a:noFill/>
          <a:ln>
            <a:noFill/>
          </a:ln>
        </p:spPr>
        <p:style>
          <a:lnRef idx="0"/>
          <a:fillRef idx="0"/>
          <a:effectRef idx="0"/>
          <a:fontRef idx="minor"/>
        </p:style>
        <p:txBody>
          <a:bodyPr lIns="90000" rIns="90000" tIns="45000" bIns="45000">
            <a:spAutoFit/>
          </a:bodyPr>
          <a:p>
            <a:pPr marL="285840" indent="-285480" algn="just">
              <a:lnSpc>
                <a:spcPct val="100000"/>
              </a:lnSpc>
              <a:buClr>
                <a:srgbClr val="000000"/>
              </a:buClr>
              <a:buFont typeface="Arial"/>
              <a:buChar char="•"/>
            </a:pPr>
            <a:r>
              <a:rPr b="0" lang="en-GB" sz="2000" spc="-1" strike="noStrike">
                <a:solidFill>
                  <a:srgbClr val="000000"/>
                </a:solidFill>
                <a:latin typeface="Verdana"/>
                <a:ea typeface="Verdana"/>
              </a:rPr>
              <a:t>T-CY issues Guidance Notes to facilitate effective use and implementation of Budapest Convention </a:t>
            </a:r>
            <a:endParaRPr b="0" lang="en-GB" sz="2000" spc="-1" strike="noStrike">
              <a:latin typeface="Arial"/>
            </a:endParaRPr>
          </a:p>
          <a:p>
            <a:pPr algn="just">
              <a:lnSpc>
                <a:spcPct val="100000"/>
              </a:lnSpc>
            </a:pPr>
            <a:endParaRPr b="0" lang="en-GB" sz="2000" spc="-1" strike="noStrike">
              <a:latin typeface="Arial"/>
            </a:endParaRPr>
          </a:p>
          <a:p>
            <a:pPr marL="285840" indent="-285480" algn="just">
              <a:lnSpc>
                <a:spcPct val="100000"/>
              </a:lnSpc>
              <a:buClr>
                <a:srgbClr val="000000"/>
              </a:buClr>
              <a:buFont typeface="Arial"/>
              <a:buChar char="•"/>
            </a:pPr>
            <a:r>
              <a:rPr b="0" lang="en-GB" sz="2000" spc="-1" strike="noStrike">
                <a:solidFill>
                  <a:srgbClr val="000000"/>
                </a:solidFill>
                <a:latin typeface="Verdana"/>
                <a:ea typeface="Verdana"/>
              </a:rPr>
              <a:t>Guidance Notes prepared considering legal, policy &amp; technological developments</a:t>
            </a:r>
            <a:endParaRPr b="0" lang="en-GB" sz="2000" spc="-1" strike="noStrike">
              <a:latin typeface="Arial"/>
            </a:endParaRPr>
          </a:p>
          <a:p>
            <a:pPr algn="just">
              <a:lnSpc>
                <a:spcPct val="100000"/>
              </a:lnSpc>
            </a:pPr>
            <a:endParaRPr b="0" lang="en-GB" sz="2000" spc="-1" strike="noStrike">
              <a:latin typeface="Arial"/>
            </a:endParaRPr>
          </a:p>
          <a:p>
            <a:pPr marL="285840" indent="-285480" algn="just">
              <a:lnSpc>
                <a:spcPct val="100000"/>
              </a:lnSpc>
              <a:buClr>
                <a:srgbClr val="000000"/>
              </a:buClr>
              <a:buFont typeface="Arial"/>
              <a:buChar char="•"/>
            </a:pPr>
            <a:r>
              <a:rPr b="0" lang="en-GB" sz="2000" spc="-1" strike="noStrike">
                <a:solidFill>
                  <a:srgbClr val="000000"/>
                </a:solidFill>
                <a:latin typeface="Verdana"/>
                <a:ea typeface="Verdana"/>
              </a:rPr>
              <a:t>Guidance Note:</a:t>
            </a:r>
            <a:endParaRPr b="0" lang="en-GB" sz="20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Computer system</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Botnets</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Transborder access</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Identity theft </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DDOS attacks</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Critical infrastructure attacks</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Malware </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Spam</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Election Interference </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Production orders for subscriber information</a:t>
            </a:r>
            <a:endParaRPr b="0" lang="en-GB" sz="1800" spc="-1" strike="noStrike">
              <a:latin typeface="Arial"/>
            </a:endParaRPr>
          </a:p>
          <a:p>
            <a:pPr lvl="1" marL="1200240" indent="-456840" algn="just">
              <a:lnSpc>
                <a:spcPct val="100000"/>
              </a:lnSpc>
              <a:buClr>
                <a:srgbClr val="000000"/>
              </a:buClr>
              <a:buFont typeface="Verdana"/>
              <a:buAutoNum type="arabicPeriod"/>
            </a:pPr>
            <a:r>
              <a:rPr b="0" lang="en-GB" sz="1800" spc="-1" strike="noStrike">
                <a:solidFill>
                  <a:srgbClr val="000000"/>
                </a:solidFill>
                <a:latin typeface="Verdana"/>
                <a:ea typeface="Verdana"/>
              </a:rPr>
              <a:t>Terrorism </a:t>
            </a:r>
            <a:endParaRPr b="0" lang="en-GB" sz="1800" spc="-1" strike="noStrike">
              <a:latin typeface="Arial"/>
            </a:endParaRPr>
          </a:p>
        </p:txBody>
      </p:sp>
      <p:sp>
        <p:nvSpPr>
          <p:cNvPr id="842" name="CustomShape 4"/>
          <p:cNvSpPr/>
          <p:nvPr/>
        </p:nvSpPr>
        <p:spPr>
          <a:xfrm>
            <a:off x="0" y="-184680"/>
            <a:ext cx="184320" cy="369000"/>
          </a:xfrm>
          <a:prstGeom prst="rect">
            <a:avLst/>
          </a:prstGeom>
          <a:noFill/>
          <a:ln>
            <a:noFill/>
          </a:ln>
        </p:spPr>
        <p:style>
          <a:lnRef idx="0"/>
          <a:fillRef idx="0"/>
          <a:effectRef idx="0"/>
          <a:fontRef idx="minor"/>
        </p:style>
      </p:sp>
      <p:sp>
        <p:nvSpPr>
          <p:cNvPr id="843" name="CustomShape 5"/>
          <p:cNvSpPr/>
          <p:nvPr/>
        </p:nvSpPr>
        <p:spPr>
          <a:xfrm>
            <a:off x="0" y="-184680"/>
            <a:ext cx="184320" cy="369000"/>
          </a:xfrm>
          <a:prstGeom prst="rect">
            <a:avLst/>
          </a:prstGeom>
          <a:noFill/>
          <a:ln>
            <a:noFill/>
          </a:ln>
        </p:spPr>
        <p:style>
          <a:lnRef idx="0"/>
          <a:fillRef idx="0"/>
          <a:effectRef idx="0"/>
          <a:fontRef idx="minor"/>
        </p:style>
      </p:sp>
      <p:sp>
        <p:nvSpPr>
          <p:cNvPr id="844" name="CustomShape 6"/>
          <p:cNvSpPr/>
          <p:nvPr/>
        </p:nvSpPr>
        <p:spPr>
          <a:xfrm>
            <a:off x="1175040" y="38160"/>
            <a:ext cx="7776720" cy="10350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Par exemple, l'applicabilité aux botnets</a:t>
            </a:r>
            <a:endParaRPr b="0" lang="en-GB" sz="3100" spc="-1" strike="noStrike">
              <a:latin typeface="Arial"/>
            </a:endParaRPr>
          </a:p>
        </p:txBody>
      </p:sp>
      <p:pic>
        <p:nvPicPr>
          <p:cNvPr id="845" name="Picture 2" descr=""/>
          <p:cNvPicPr/>
          <p:nvPr/>
        </p:nvPicPr>
        <p:blipFill>
          <a:blip r:embed="rId2"/>
          <a:stretch/>
        </p:blipFill>
        <p:spPr>
          <a:xfrm>
            <a:off x="-12600" y="1060920"/>
            <a:ext cx="9138960" cy="5527080"/>
          </a:xfrm>
          <a:prstGeom prst="rect">
            <a:avLst/>
          </a:prstGeom>
          <a:ln>
            <a:noFill/>
          </a:ln>
        </p:spPr>
      </p:pic>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46"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47"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48" name="CustomShape 3"/>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Réalité</a:t>
            </a:r>
            <a:endParaRPr b="0" lang="en-GB" sz="2700" spc="-1" strike="noStrike">
              <a:latin typeface="Arial"/>
            </a:endParaRPr>
          </a:p>
        </p:txBody>
      </p:sp>
      <p:pic>
        <p:nvPicPr>
          <p:cNvPr id="849" name="Picture 4" descr=""/>
          <p:cNvPicPr/>
          <p:nvPr/>
        </p:nvPicPr>
        <p:blipFill>
          <a:blip r:embed="rId1"/>
          <a:stretch/>
        </p:blipFill>
        <p:spPr>
          <a:xfrm>
            <a:off x="0" y="-27000"/>
            <a:ext cx="1177560" cy="1079280"/>
          </a:xfrm>
          <a:prstGeom prst="rect">
            <a:avLst/>
          </a:prstGeom>
          <a:ln>
            <a:noFill/>
          </a:ln>
        </p:spPr>
      </p:pic>
      <p:pic>
        <p:nvPicPr>
          <p:cNvPr id="850" name="Picture 1" descr=""/>
          <p:cNvPicPr/>
          <p:nvPr/>
        </p:nvPicPr>
        <p:blipFill>
          <a:blip r:embed="rId2"/>
          <a:srcRect l="0" t="0" r="0" b="26706"/>
          <a:stretch/>
        </p:blipFill>
        <p:spPr>
          <a:xfrm>
            <a:off x="-6120" y="927360"/>
            <a:ext cx="9149760" cy="5670360"/>
          </a:xfrm>
          <a:prstGeom prst="rect">
            <a:avLst/>
          </a:prstGeom>
          <a:ln>
            <a:noFill/>
          </a:ln>
        </p:spPr>
      </p:pic>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51"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52"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53" name="CustomShape 3"/>
          <p:cNvSpPr/>
          <p:nvPr/>
        </p:nvSpPr>
        <p:spPr>
          <a:xfrm>
            <a:off x="1321920" y="5472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MS PGothic"/>
              </a:rPr>
              <a:t>Par exemple, applicabilité au phishing</a:t>
            </a:r>
            <a:endParaRPr b="0" lang="en-GB" sz="2800" spc="-1" strike="noStrike">
              <a:latin typeface="Arial"/>
            </a:endParaRPr>
          </a:p>
        </p:txBody>
      </p:sp>
      <p:pic>
        <p:nvPicPr>
          <p:cNvPr id="854" name="Picture 4" descr=""/>
          <p:cNvPicPr/>
          <p:nvPr/>
        </p:nvPicPr>
        <p:blipFill>
          <a:blip r:embed="rId1"/>
          <a:stretch/>
        </p:blipFill>
        <p:spPr>
          <a:xfrm>
            <a:off x="0" y="-27000"/>
            <a:ext cx="1177560" cy="1079280"/>
          </a:xfrm>
          <a:prstGeom prst="rect">
            <a:avLst/>
          </a:prstGeom>
          <a:ln>
            <a:noFill/>
          </a:ln>
        </p:spPr>
      </p:pic>
      <p:sp>
        <p:nvSpPr>
          <p:cNvPr id="855" name="CustomShape 4"/>
          <p:cNvSpPr/>
          <p:nvPr/>
        </p:nvSpPr>
        <p:spPr>
          <a:xfrm>
            <a:off x="0" y="-184680"/>
            <a:ext cx="184320" cy="369000"/>
          </a:xfrm>
          <a:prstGeom prst="rect">
            <a:avLst/>
          </a:prstGeom>
          <a:noFill/>
          <a:ln>
            <a:noFill/>
          </a:ln>
        </p:spPr>
        <p:style>
          <a:lnRef idx="0"/>
          <a:fillRef idx="0"/>
          <a:effectRef idx="0"/>
          <a:fontRef idx="minor"/>
        </p:style>
      </p:sp>
      <p:sp>
        <p:nvSpPr>
          <p:cNvPr id="856" name="CustomShape 5"/>
          <p:cNvSpPr/>
          <p:nvPr/>
        </p:nvSpPr>
        <p:spPr>
          <a:xfrm>
            <a:off x="0" y="-184680"/>
            <a:ext cx="184320" cy="369000"/>
          </a:xfrm>
          <a:prstGeom prst="rect">
            <a:avLst/>
          </a:prstGeom>
          <a:noFill/>
          <a:ln>
            <a:noFill/>
          </a:ln>
        </p:spPr>
        <p:style>
          <a:lnRef idx="0"/>
          <a:fillRef idx="0"/>
          <a:effectRef idx="0"/>
          <a:fontRef idx="minor"/>
        </p:style>
      </p:sp>
      <p:pic>
        <p:nvPicPr>
          <p:cNvPr id="857" name="Picture 2" descr=""/>
          <p:cNvPicPr/>
          <p:nvPr/>
        </p:nvPicPr>
        <p:blipFill>
          <a:blip r:embed="rId2"/>
          <a:stretch/>
        </p:blipFill>
        <p:spPr>
          <a:xfrm>
            <a:off x="0" y="1038960"/>
            <a:ext cx="9143640" cy="5548680"/>
          </a:xfrm>
          <a:prstGeom prst="rect">
            <a:avLst/>
          </a:prstGeom>
          <a:ln>
            <a:noFill/>
          </a:ln>
        </p:spPr>
      </p:pic>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58"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59"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60" name="CustomShape 3"/>
          <p:cNvSpPr/>
          <p:nvPr/>
        </p:nvSpPr>
        <p:spPr>
          <a:xfrm>
            <a:off x="1337760" y="1152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MS PGothic"/>
              </a:rPr>
              <a:t>Par exemple, applicabilité au phishing</a:t>
            </a:r>
            <a:endParaRPr b="0" lang="en-GB" sz="2800" spc="-1" strike="noStrike">
              <a:latin typeface="Arial"/>
            </a:endParaRPr>
          </a:p>
        </p:txBody>
      </p:sp>
      <p:pic>
        <p:nvPicPr>
          <p:cNvPr id="861" name="Picture 4" descr=""/>
          <p:cNvPicPr/>
          <p:nvPr/>
        </p:nvPicPr>
        <p:blipFill>
          <a:blip r:embed="rId1"/>
          <a:stretch/>
        </p:blipFill>
        <p:spPr>
          <a:xfrm>
            <a:off x="0" y="-27000"/>
            <a:ext cx="1177560" cy="1079280"/>
          </a:xfrm>
          <a:prstGeom prst="rect">
            <a:avLst/>
          </a:prstGeom>
          <a:ln>
            <a:noFill/>
          </a:ln>
        </p:spPr>
      </p:pic>
      <p:sp>
        <p:nvSpPr>
          <p:cNvPr id="862" name="CustomShape 4"/>
          <p:cNvSpPr/>
          <p:nvPr/>
        </p:nvSpPr>
        <p:spPr>
          <a:xfrm>
            <a:off x="0" y="-184680"/>
            <a:ext cx="184320" cy="369000"/>
          </a:xfrm>
          <a:prstGeom prst="rect">
            <a:avLst/>
          </a:prstGeom>
          <a:noFill/>
          <a:ln>
            <a:noFill/>
          </a:ln>
        </p:spPr>
        <p:style>
          <a:lnRef idx="0"/>
          <a:fillRef idx="0"/>
          <a:effectRef idx="0"/>
          <a:fontRef idx="minor"/>
        </p:style>
      </p:sp>
      <p:sp>
        <p:nvSpPr>
          <p:cNvPr id="863" name="CustomShape 5"/>
          <p:cNvSpPr/>
          <p:nvPr/>
        </p:nvSpPr>
        <p:spPr>
          <a:xfrm>
            <a:off x="0" y="-184680"/>
            <a:ext cx="184320" cy="369000"/>
          </a:xfrm>
          <a:prstGeom prst="rect">
            <a:avLst/>
          </a:prstGeom>
          <a:noFill/>
          <a:ln>
            <a:noFill/>
          </a:ln>
        </p:spPr>
        <p:style>
          <a:lnRef idx="0"/>
          <a:fillRef idx="0"/>
          <a:effectRef idx="0"/>
          <a:fontRef idx="minor"/>
        </p:style>
      </p:sp>
      <p:pic>
        <p:nvPicPr>
          <p:cNvPr id="864" name="Picture 3" descr=""/>
          <p:cNvPicPr/>
          <p:nvPr/>
        </p:nvPicPr>
        <p:blipFill>
          <a:blip r:embed="rId2"/>
          <a:srcRect l="23425" t="22649" r="26852" b="17130"/>
          <a:stretch/>
        </p:blipFill>
        <p:spPr>
          <a:xfrm>
            <a:off x="0" y="1052640"/>
            <a:ext cx="9135720" cy="5535360"/>
          </a:xfrm>
          <a:prstGeom prst="rect">
            <a:avLst/>
          </a:prstGeom>
          <a:ln>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7"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08"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09" name="CustomShape 3"/>
          <p:cNvSpPr/>
          <p:nvPr/>
        </p:nvSpPr>
        <p:spPr>
          <a:xfrm>
            <a:off x="1177920" y="174600"/>
            <a:ext cx="7857720" cy="8218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400" spc="-1" strike="noStrike">
                <a:solidFill>
                  <a:srgbClr val="ffffff"/>
                </a:solidFill>
                <a:latin typeface="Verdana"/>
                <a:ea typeface="Verdana"/>
              </a:rPr>
              <a:t>La Convention de Budapest : Champ d'application</a:t>
            </a:r>
            <a:endParaRPr b="0" lang="en-GB" sz="2400" spc="-1" strike="noStrike">
              <a:latin typeface="Arial"/>
            </a:endParaRPr>
          </a:p>
        </p:txBody>
      </p:sp>
      <p:pic>
        <p:nvPicPr>
          <p:cNvPr id="210" name="Picture 4" descr=""/>
          <p:cNvPicPr/>
          <p:nvPr/>
        </p:nvPicPr>
        <p:blipFill>
          <a:blip r:embed="rId1"/>
          <a:stretch/>
        </p:blipFill>
        <p:spPr>
          <a:xfrm>
            <a:off x="0" y="-27000"/>
            <a:ext cx="1177560" cy="1079280"/>
          </a:xfrm>
          <a:prstGeom prst="rect">
            <a:avLst/>
          </a:prstGeom>
          <a:ln>
            <a:noFill/>
          </a:ln>
        </p:spPr>
      </p:pic>
      <p:sp>
        <p:nvSpPr>
          <p:cNvPr id="211" name="CustomShape 4"/>
          <p:cNvSpPr/>
          <p:nvPr/>
        </p:nvSpPr>
        <p:spPr>
          <a:xfrm>
            <a:off x="157320" y="1206720"/>
            <a:ext cx="2785680" cy="4470840"/>
          </a:xfrm>
          <a:prstGeom prst="rect">
            <a:avLst/>
          </a:prstGeom>
          <a:solidFill>
            <a:schemeClr val="bg1"/>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600" spc="-1" strike="noStrike">
                <a:solidFill>
                  <a:srgbClr val="000000"/>
                </a:solidFill>
                <a:latin typeface="Verdana"/>
                <a:ea typeface="MS PGothic"/>
              </a:rPr>
              <a:t>La criminalisation des comportements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Accès illégal</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Interception illégale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des données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du système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Utilisation abusive des dispositifs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Fraude et contrefaçon</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Pornographie enfantine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Infractions aux DPI</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Tentative, aide et complicité</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Responsabilité des entreprises</a:t>
            </a:r>
            <a:endParaRPr b="0" lang="en-GB" sz="1600" spc="-1" strike="noStrike">
              <a:latin typeface="Arial"/>
            </a:endParaRPr>
          </a:p>
        </p:txBody>
      </p:sp>
      <p:sp>
        <p:nvSpPr>
          <p:cNvPr id="212" name="CustomShape 5"/>
          <p:cNvSpPr/>
          <p:nvPr/>
        </p:nvSpPr>
        <p:spPr>
          <a:xfrm>
            <a:off x="6372360" y="1142640"/>
            <a:ext cx="2569680" cy="5058360"/>
          </a:xfrm>
          <a:prstGeom prst="rect">
            <a:avLst/>
          </a:prstGeom>
          <a:no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900" spc="-1" strike="noStrike">
                <a:solidFill>
                  <a:srgbClr val="000000"/>
                </a:solidFill>
                <a:latin typeface="Verdana"/>
                <a:ea typeface="MS PGothic"/>
              </a:rPr>
              <a:t>Coopération internationale</a:t>
            </a:r>
            <a:endParaRPr b="0" lang="en-GB" sz="1900" spc="-1" strike="noStrike">
              <a:latin typeface="Arial"/>
            </a:endParaRPr>
          </a:p>
          <a:p>
            <a:pPr>
              <a:lnSpc>
                <a:spcPct val="100000"/>
              </a:lnSpc>
            </a:pPr>
            <a:r>
              <a:rPr b="0" lang="en-GB" sz="1800" spc="-1" strike="noStrike">
                <a:solidFill>
                  <a:srgbClr val="000000"/>
                </a:solidFill>
                <a:latin typeface="Verdana"/>
                <a:ea typeface="MS PGothic"/>
              </a:rPr>
              <a:t>Extradition</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a:t>
            </a:r>
            <a:endParaRPr b="0" lang="en-GB" sz="1800" spc="-1" strike="noStrike">
              <a:latin typeface="Arial"/>
            </a:endParaRPr>
          </a:p>
          <a:p>
            <a:pPr>
              <a:lnSpc>
                <a:spcPct val="100000"/>
              </a:lnSpc>
            </a:pPr>
            <a:r>
              <a:rPr b="0" lang="en-GB" sz="1800" spc="-1" strike="noStrike">
                <a:solidFill>
                  <a:srgbClr val="000000"/>
                </a:solidFill>
                <a:latin typeface="Verdana"/>
                <a:ea typeface="MS PGothic"/>
              </a:rPr>
              <a:t>Informations spontanées</a:t>
            </a:r>
            <a:endParaRPr b="0" lang="en-GB" sz="1800" spc="-1" strike="noStrike">
              <a:latin typeface="Arial"/>
            </a:endParaRPr>
          </a:p>
          <a:p>
            <a:pPr>
              <a:lnSpc>
                <a:spcPct val="100000"/>
              </a:lnSpc>
            </a:pPr>
            <a:r>
              <a:rPr b="0" lang="en-GB" sz="1800" spc="-1" strike="noStrike">
                <a:solidFill>
                  <a:srgbClr val="000000"/>
                </a:solidFill>
                <a:latin typeface="Verdana"/>
                <a:ea typeface="MS PGothic"/>
              </a:rPr>
              <a:t>Conservation accélérée</a:t>
            </a:r>
            <a:endParaRPr b="0" lang="en-GB" sz="1800" spc="-1" strike="noStrike">
              <a:latin typeface="Arial"/>
            </a:endParaRPr>
          </a:p>
          <a:p>
            <a:pPr>
              <a:lnSpc>
                <a:spcPct val="100000"/>
              </a:lnSpc>
            </a:pPr>
            <a:r>
              <a:rPr b="0" lang="en-GB" sz="1800" spc="-1" strike="noStrike">
                <a:solidFill>
                  <a:srgbClr val="000000"/>
                </a:solidFill>
                <a:latin typeface="Verdana"/>
                <a:ea typeface="MS PGothic"/>
              </a:rPr>
              <a:t>Divulgation accélérée de la DT</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l'accès</a:t>
            </a:r>
            <a:endParaRPr b="0" lang="en-GB" sz="1800" spc="-1" strike="noStrike">
              <a:latin typeface="Arial"/>
            </a:endParaRPr>
          </a:p>
          <a:p>
            <a:pPr>
              <a:lnSpc>
                <a:spcPct val="100000"/>
              </a:lnSpc>
            </a:pPr>
            <a:r>
              <a:rPr b="0" lang="en-GB" sz="1800" spc="-1" strike="noStrike">
                <a:solidFill>
                  <a:srgbClr val="000000"/>
                </a:solidFill>
                <a:latin typeface="Verdana"/>
                <a:ea typeface="MS PGothic"/>
              </a:rPr>
              <a:t>Accès transfrontalier</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RT TD</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l'interception</a:t>
            </a:r>
            <a:endParaRPr b="0" lang="en-GB" sz="1800" spc="-1" strike="noStrike">
              <a:latin typeface="Arial"/>
            </a:endParaRPr>
          </a:p>
          <a:p>
            <a:pPr>
              <a:lnSpc>
                <a:spcPct val="100000"/>
              </a:lnSpc>
            </a:pPr>
            <a:r>
              <a:rPr b="0" lang="en-GB" sz="1800" spc="-1" strike="noStrike">
                <a:solidFill>
                  <a:srgbClr val="000000"/>
                </a:solidFill>
                <a:latin typeface="Verdana"/>
                <a:ea typeface="MS PGothic"/>
              </a:rPr>
              <a:t>Des points de contact 24 heures sur 24, 7 jours sur 7</a:t>
            </a:r>
            <a:endParaRPr b="0" lang="en-GB" sz="1800" spc="-1" strike="noStrike">
              <a:latin typeface="Arial"/>
            </a:endParaRPr>
          </a:p>
        </p:txBody>
      </p:sp>
      <p:sp>
        <p:nvSpPr>
          <p:cNvPr id="213" name="CustomShape 6"/>
          <p:cNvSpPr/>
          <p:nvPr/>
        </p:nvSpPr>
        <p:spPr>
          <a:xfrm>
            <a:off x="287172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14" name="CustomShape 7"/>
          <p:cNvSpPr/>
          <p:nvPr/>
        </p:nvSpPr>
        <p:spPr>
          <a:xfrm>
            <a:off x="580068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15" name="CustomShape 8"/>
          <p:cNvSpPr/>
          <p:nvPr/>
        </p:nvSpPr>
        <p:spPr>
          <a:xfrm flipH="1" rot="16200000">
            <a:off x="3937680" y="3343320"/>
            <a:ext cx="47160" cy="4821840"/>
          </a:xfrm>
          <a:prstGeom prst="bentConnector2">
            <a:avLst/>
          </a:prstGeom>
          <a:noFill/>
          <a:ln>
            <a:solidFill>
              <a:srgbClr val="002060"/>
            </a:solidFill>
            <a:round/>
            <a:tailEnd len="med" type="triangle" w="med"/>
          </a:ln>
        </p:spPr>
        <p:style>
          <a:lnRef idx="1">
            <a:schemeClr val="accent1"/>
          </a:lnRef>
          <a:fillRef idx="0">
            <a:schemeClr val="accent1"/>
          </a:fillRef>
          <a:effectRef idx="0">
            <a:schemeClr val="accent1"/>
          </a:effectRef>
          <a:fontRef idx="minor"/>
        </p:style>
      </p:sp>
      <p:sp>
        <p:nvSpPr>
          <p:cNvPr id="216" name="Line 9"/>
          <p:cNvSpPr/>
          <p:nvPr/>
        </p:nvSpPr>
        <p:spPr>
          <a:xfrm>
            <a:off x="4586040" y="4176000"/>
            <a:ext cx="360" cy="2003400"/>
          </a:xfrm>
          <a:prstGeom prst="line">
            <a:avLst/>
          </a:prstGeom>
          <a:ln>
            <a:solidFill>
              <a:srgbClr val="4a7ebb"/>
            </a:solidFill>
            <a:round/>
          </a:ln>
        </p:spPr>
        <p:style>
          <a:lnRef idx="1">
            <a:schemeClr val="accent1"/>
          </a:lnRef>
          <a:fillRef idx="0">
            <a:schemeClr val="accent1"/>
          </a:fillRef>
          <a:effectRef idx="0">
            <a:schemeClr val="accent1"/>
          </a:effectRef>
          <a:fontRef idx="minor"/>
        </p:style>
      </p:sp>
      <p:sp>
        <p:nvSpPr>
          <p:cNvPr id="217" name="CustomShape 10"/>
          <p:cNvSpPr/>
          <p:nvPr/>
        </p:nvSpPr>
        <p:spPr>
          <a:xfrm>
            <a:off x="3443400" y="1271160"/>
            <a:ext cx="2428560" cy="3010680"/>
          </a:xfrm>
          <a:prstGeom prst="rect">
            <a:avLst/>
          </a:prstGeom>
          <a:solidFill>
            <a:srgbClr val="ffffff"/>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600" spc="-1" strike="noStrike">
                <a:solidFill>
                  <a:srgbClr val="000000"/>
                </a:solidFill>
                <a:latin typeface="Verdana"/>
                <a:ea typeface="MS PGothic"/>
              </a:rPr>
              <a:t>Outils procéduraux</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Conservation accélérée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Divulguer la DT</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Perquisitions et saisies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Ordre de production</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TD en temps réel</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Interception des données informatiques</a:t>
            </a:r>
            <a:endParaRPr b="0" lang="en-GB" sz="1600" spc="-1" strike="noStrike">
              <a:latin typeface="Arial"/>
            </a:endParaRPr>
          </a:p>
        </p:txBody>
      </p:sp>
      <p:sp>
        <p:nvSpPr>
          <p:cNvPr id="218" name="CustomShape 11"/>
          <p:cNvSpPr/>
          <p:nvPr/>
        </p:nvSpPr>
        <p:spPr>
          <a:xfrm>
            <a:off x="2833920" y="6210360"/>
            <a:ext cx="1963440" cy="3337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600" spc="-1" strike="noStrike">
                <a:solidFill>
                  <a:srgbClr val="595959"/>
                </a:solidFill>
                <a:latin typeface="Verdana"/>
                <a:ea typeface="MS PGothic"/>
              </a:rPr>
              <a:t>Harmonisation </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5"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66"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67" name="CustomShape 3"/>
          <p:cNvSpPr/>
          <p:nvPr/>
        </p:nvSpPr>
        <p:spPr>
          <a:xfrm>
            <a:off x="1403280" y="190440"/>
            <a:ext cx="7632360" cy="5169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MS PGothic"/>
              </a:rPr>
              <a:t>Par exemple, l'applicabilité au VoIP</a:t>
            </a:r>
            <a:endParaRPr b="0" lang="en-GB" sz="2800" spc="-1" strike="noStrike">
              <a:latin typeface="Arial"/>
            </a:endParaRPr>
          </a:p>
        </p:txBody>
      </p:sp>
      <p:pic>
        <p:nvPicPr>
          <p:cNvPr id="868" name="Picture 4" descr=""/>
          <p:cNvPicPr/>
          <p:nvPr/>
        </p:nvPicPr>
        <p:blipFill>
          <a:blip r:embed="rId1"/>
          <a:stretch/>
        </p:blipFill>
        <p:spPr>
          <a:xfrm>
            <a:off x="0" y="-27000"/>
            <a:ext cx="1177560" cy="1079280"/>
          </a:xfrm>
          <a:prstGeom prst="rect">
            <a:avLst/>
          </a:prstGeom>
          <a:ln>
            <a:noFill/>
          </a:ln>
        </p:spPr>
      </p:pic>
      <p:sp>
        <p:nvSpPr>
          <p:cNvPr id="869" name="CustomShape 4"/>
          <p:cNvSpPr/>
          <p:nvPr/>
        </p:nvSpPr>
        <p:spPr>
          <a:xfrm>
            <a:off x="0" y="-184680"/>
            <a:ext cx="184320" cy="369000"/>
          </a:xfrm>
          <a:prstGeom prst="rect">
            <a:avLst/>
          </a:prstGeom>
          <a:noFill/>
          <a:ln>
            <a:noFill/>
          </a:ln>
        </p:spPr>
        <p:style>
          <a:lnRef idx="0"/>
          <a:fillRef idx="0"/>
          <a:effectRef idx="0"/>
          <a:fontRef idx="minor"/>
        </p:style>
      </p:sp>
      <p:sp>
        <p:nvSpPr>
          <p:cNvPr id="870" name="CustomShape 5"/>
          <p:cNvSpPr/>
          <p:nvPr/>
        </p:nvSpPr>
        <p:spPr>
          <a:xfrm>
            <a:off x="0" y="-184680"/>
            <a:ext cx="184320" cy="369000"/>
          </a:xfrm>
          <a:prstGeom prst="rect">
            <a:avLst/>
          </a:prstGeom>
          <a:noFill/>
          <a:ln>
            <a:noFill/>
          </a:ln>
        </p:spPr>
        <p:style>
          <a:lnRef idx="0"/>
          <a:fillRef idx="0"/>
          <a:effectRef idx="0"/>
          <a:fontRef idx="minor"/>
        </p:style>
      </p:sp>
      <p:pic>
        <p:nvPicPr>
          <p:cNvPr id="871" name="Picture 2" descr=""/>
          <p:cNvPicPr/>
          <p:nvPr/>
        </p:nvPicPr>
        <p:blipFill>
          <a:blip r:embed="rId2"/>
          <a:srcRect l="5241" t="0" r="13537" b="0"/>
          <a:stretch/>
        </p:blipFill>
        <p:spPr>
          <a:xfrm>
            <a:off x="0" y="1052640"/>
            <a:ext cx="9143640" cy="5418000"/>
          </a:xfrm>
          <a:prstGeom prst="rect">
            <a:avLst/>
          </a:prstGeom>
          <a:ln>
            <a:noFill/>
          </a:ln>
        </p:spPr>
      </p:pic>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72"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73"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74" name="CustomShape 3"/>
          <p:cNvSpPr/>
          <p:nvPr/>
        </p:nvSpPr>
        <p:spPr>
          <a:xfrm>
            <a:off x="1403280" y="190440"/>
            <a:ext cx="7632360" cy="4561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400" spc="-1" strike="noStrike">
                <a:solidFill>
                  <a:srgbClr val="ffffff"/>
                </a:solidFill>
                <a:latin typeface="Verdana"/>
                <a:ea typeface="MS PGothic"/>
              </a:rPr>
              <a:t>Par exemple, l'applicabilité au VoIP</a:t>
            </a:r>
            <a:endParaRPr b="0" lang="en-GB" sz="2400" spc="-1" strike="noStrike">
              <a:latin typeface="Arial"/>
            </a:endParaRPr>
          </a:p>
        </p:txBody>
      </p:sp>
      <p:pic>
        <p:nvPicPr>
          <p:cNvPr id="875" name="Picture 4" descr=""/>
          <p:cNvPicPr/>
          <p:nvPr/>
        </p:nvPicPr>
        <p:blipFill>
          <a:blip r:embed="rId1"/>
          <a:stretch/>
        </p:blipFill>
        <p:spPr>
          <a:xfrm>
            <a:off x="0" y="-27000"/>
            <a:ext cx="1177560" cy="1079280"/>
          </a:xfrm>
          <a:prstGeom prst="rect">
            <a:avLst/>
          </a:prstGeom>
          <a:ln>
            <a:noFill/>
          </a:ln>
        </p:spPr>
      </p:pic>
      <p:sp>
        <p:nvSpPr>
          <p:cNvPr id="876" name="CustomShape 4"/>
          <p:cNvSpPr/>
          <p:nvPr/>
        </p:nvSpPr>
        <p:spPr>
          <a:xfrm>
            <a:off x="482040" y="1448280"/>
            <a:ext cx="7992360" cy="5700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2000" spc="-1" strike="noStrike">
                <a:solidFill>
                  <a:srgbClr val="000000"/>
                </a:solidFill>
                <a:latin typeface="Verdana"/>
                <a:ea typeface="Verdana"/>
              </a:rPr>
              <a:t>LA </a:t>
            </a:r>
            <a:r>
              <a:rPr b="1" lang="en-GB" sz="2000" spc="-1" strike="noStrike">
                <a:solidFill>
                  <a:srgbClr val="ff0000"/>
                </a:solidFill>
                <a:latin typeface="Verdana"/>
                <a:ea typeface="Verdana"/>
              </a:rPr>
              <a:t>REALITE</a:t>
            </a:r>
            <a:r>
              <a:rPr b="1" lang="en-GB" sz="2000" spc="-1" strike="noStrike">
                <a:solidFill>
                  <a:srgbClr val="000000"/>
                </a:solidFill>
                <a:latin typeface="Verdana"/>
                <a:ea typeface="Verdana"/>
              </a:rPr>
              <a:t> EST</a:t>
            </a:r>
            <a:endParaRPr b="0" lang="en-GB" sz="2000" spc="-1" strike="noStrike">
              <a:latin typeface="Arial"/>
            </a:endParaRPr>
          </a:p>
          <a:p>
            <a:pPr algn="ctr">
              <a:lnSpc>
                <a:spcPct val="100000"/>
              </a:lnSpc>
            </a:pPr>
            <a:endParaRPr b="0" lang="en-GB" sz="2000" spc="-1" strike="noStrike">
              <a:latin typeface="Arial"/>
            </a:endParaRPr>
          </a:p>
          <a:p>
            <a:pPr algn="ctr">
              <a:lnSpc>
                <a:spcPct val="100000"/>
              </a:lnSpc>
            </a:pPr>
            <a:r>
              <a:rPr b="0" lang="en-GB" sz="2000" spc="-1" strike="noStrike">
                <a:solidFill>
                  <a:srgbClr val="000000"/>
                </a:solidFill>
                <a:latin typeface="Verdana"/>
                <a:ea typeface="Verdana"/>
              </a:rPr>
              <a:t> </a:t>
            </a: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Les infractions et les dispositions procédurales de la Colombie-Britannique sont neutres par rapport à la plate-forme</a:t>
            </a:r>
            <a:endParaRPr b="0" lang="en-GB" sz="2000" spc="-1" strike="noStrike">
              <a:latin typeface="Arial"/>
            </a:endParaRPr>
          </a:p>
          <a:p>
            <a:pPr algn="just">
              <a:lnSpc>
                <a:spcPct val="100000"/>
              </a:lnSpc>
            </a:pP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L'article 21 ("Interception des données relatives au contenu") permet l'interception de toute forme de données relatives au contenu et inclurait les données VoIP</a:t>
            </a:r>
            <a:endParaRPr b="0" lang="en-GB" sz="2000" spc="-1" strike="noStrike">
              <a:latin typeface="Arial"/>
            </a:endParaRPr>
          </a:p>
          <a:p>
            <a:pPr algn="just">
              <a:lnSpc>
                <a:spcPct val="100000"/>
              </a:lnSpc>
            </a:pPr>
            <a:endParaRPr b="0" lang="en-GB" sz="2000" spc="-1" strike="noStrike">
              <a:latin typeface="Arial"/>
            </a:endParaRPr>
          </a:p>
          <a:p>
            <a:pPr marL="571680" indent="-571320" algn="just">
              <a:lnSpc>
                <a:spcPct val="100000"/>
              </a:lnSpc>
              <a:buClr>
                <a:srgbClr val="000000"/>
              </a:buClr>
              <a:buFont typeface="Arial"/>
              <a:buChar char="•"/>
            </a:pPr>
            <a:r>
              <a:rPr b="0" lang="en-GB" sz="2000" spc="-1" strike="noStrike">
                <a:solidFill>
                  <a:srgbClr val="000000"/>
                </a:solidFill>
                <a:latin typeface="Verdana"/>
                <a:ea typeface="Verdana"/>
              </a:rPr>
              <a:t>La définition de "fournisseur de services" inclurait les fournisseurs de services VoIP </a:t>
            </a:r>
            <a:endParaRPr b="0" lang="en-GB" sz="2000" spc="-1" strike="noStrike">
              <a:latin typeface="Arial"/>
            </a:endParaRPr>
          </a:p>
          <a:p>
            <a:pPr algn="just">
              <a:lnSpc>
                <a:spcPct val="100000"/>
              </a:lnSpc>
            </a:pPr>
            <a:endParaRPr b="0" lang="en-GB" sz="2000" spc="-1" strike="noStrike">
              <a:latin typeface="Arial"/>
            </a:endParaRPr>
          </a:p>
          <a:p>
            <a:pPr algn="just">
              <a:lnSpc>
                <a:spcPct val="100000"/>
              </a:lnSpc>
            </a:pPr>
            <a:endParaRPr b="0" lang="en-GB" sz="2000" spc="-1" strike="noStrike">
              <a:latin typeface="Arial"/>
            </a:endParaRPr>
          </a:p>
          <a:p>
            <a:pPr algn="just">
              <a:lnSpc>
                <a:spcPct val="100000"/>
              </a:lnSpc>
            </a:pPr>
            <a:endParaRPr b="0" lang="en-GB" sz="2000" spc="-1" strike="noStrike">
              <a:latin typeface="Arial"/>
            </a:endParaRPr>
          </a:p>
          <a:p>
            <a:pPr algn="just">
              <a:lnSpc>
                <a:spcPct val="100000"/>
              </a:lnSpc>
            </a:pPr>
            <a:endParaRPr b="0" lang="en-GB" sz="2000" spc="-1" strike="noStrike">
              <a:latin typeface="Arial"/>
            </a:endParaRPr>
          </a:p>
        </p:txBody>
      </p:sp>
      <p:pic>
        <p:nvPicPr>
          <p:cNvPr id="877" name="Picture 4" descr=""/>
          <p:cNvPicPr/>
          <p:nvPr/>
        </p:nvPicPr>
        <p:blipFill>
          <a:blip r:embed="rId2"/>
          <a:stretch/>
        </p:blipFill>
        <p:spPr>
          <a:xfrm>
            <a:off x="-3528720" y="7054560"/>
            <a:ext cx="4727880" cy="942840"/>
          </a:xfrm>
          <a:prstGeom prst="rect">
            <a:avLst/>
          </a:prstGeom>
          <a:ln>
            <a:noFill/>
          </a:ln>
        </p:spPr>
      </p:pic>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78"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79"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80" name="CustomShape 3"/>
          <p:cNvSpPr/>
          <p:nvPr/>
        </p:nvSpPr>
        <p:spPr>
          <a:xfrm>
            <a:off x="1403280" y="190440"/>
            <a:ext cx="7632360" cy="45612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400" spc="-1" strike="noStrike">
                <a:solidFill>
                  <a:srgbClr val="ffffff"/>
                </a:solidFill>
                <a:latin typeface="Verdana"/>
                <a:ea typeface="MS PGothic"/>
              </a:rPr>
              <a:t>Par exemple, l'applicabilité au VoIP</a:t>
            </a:r>
            <a:endParaRPr b="0" lang="en-GB" sz="2400" spc="-1" strike="noStrike">
              <a:latin typeface="Arial"/>
            </a:endParaRPr>
          </a:p>
        </p:txBody>
      </p:sp>
      <p:pic>
        <p:nvPicPr>
          <p:cNvPr id="881" name="Picture 4" descr=""/>
          <p:cNvPicPr/>
          <p:nvPr/>
        </p:nvPicPr>
        <p:blipFill>
          <a:blip r:embed="rId1"/>
          <a:stretch/>
        </p:blipFill>
        <p:spPr>
          <a:xfrm>
            <a:off x="0" y="-27000"/>
            <a:ext cx="1177560" cy="1079280"/>
          </a:xfrm>
          <a:prstGeom prst="rect">
            <a:avLst/>
          </a:prstGeom>
          <a:ln>
            <a:noFill/>
          </a:ln>
        </p:spPr>
      </p:pic>
      <p:pic>
        <p:nvPicPr>
          <p:cNvPr id="882" name="Picture 5" descr=""/>
          <p:cNvPicPr/>
          <p:nvPr/>
        </p:nvPicPr>
        <p:blipFill>
          <a:blip r:embed="rId2"/>
          <a:stretch/>
        </p:blipFill>
        <p:spPr>
          <a:xfrm>
            <a:off x="-7920" y="1045440"/>
            <a:ext cx="9143640" cy="5621760"/>
          </a:xfrm>
          <a:prstGeom prst="rect">
            <a:avLst/>
          </a:prstGeom>
          <a:ln>
            <a:noFill/>
          </a:ln>
        </p:spPr>
      </p:pic>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3"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8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85" name="CustomShape 3"/>
          <p:cNvSpPr/>
          <p:nvPr/>
        </p:nvSpPr>
        <p:spPr>
          <a:xfrm>
            <a:off x="1352520" y="4536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MS PGothic"/>
              </a:rPr>
              <a:t>Par exemple, l'applicabilité au terrorisme</a:t>
            </a:r>
            <a:endParaRPr b="0" lang="en-GB" sz="2800" spc="-1" strike="noStrike">
              <a:latin typeface="Arial"/>
            </a:endParaRPr>
          </a:p>
        </p:txBody>
      </p:sp>
      <p:pic>
        <p:nvPicPr>
          <p:cNvPr id="886" name="Picture 4" descr=""/>
          <p:cNvPicPr/>
          <p:nvPr/>
        </p:nvPicPr>
        <p:blipFill>
          <a:blip r:embed="rId1"/>
          <a:stretch/>
        </p:blipFill>
        <p:spPr>
          <a:xfrm>
            <a:off x="0" y="-27000"/>
            <a:ext cx="1177560" cy="1079280"/>
          </a:xfrm>
          <a:prstGeom prst="rect">
            <a:avLst/>
          </a:prstGeom>
          <a:ln>
            <a:noFill/>
          </a:ln>
        </p:spPr>
      </p:pic>
      <p:sp>
        <p:nvSpPr>
          <p:cNvPr id="887" name="CustomShape 4"/>
          <p:cNvSpPr/>
          <p:nvPr/>
        </p:nvSpPr>
        <p:spPr>
          <a:xfrm>
            <a:off x="0" y="-184680"/>
            <a:ext cx="184320" cy="369000"/>
          </a:xfrm>
          <a:prstGeom prst="rect">
            <a:avLst/>
          </a:prstGeom>
          <a:noFill/>
          <a:ln>
            <a:noFill/>
          </a:ln>
        </p:spPr>
        <p:style>
          <a:lnRef idx="0"/>
          <a:fillRef idx="0"/>
          <a:effectRef idx="0"/>
          <a:fontRef idx="minor"/>
        </p:style>
      </p:sp>
      <p:sp>
        <p:nvSpPr>
          <p:cNvPr id="888" name="CustomShape 5"/>
          <p:cNvSpPr/>
          <p:nvPr/>
        </p:nvSpPr>
        <p:spPr>
          <a:xfrm>
            <a:off x="0" y="-184680"/>
            <a:ext cx="184320" cy="369000"/>
          </a:xfrm>
          <a:prstGeom prst="rect">
            <a:avLst/>
          </a:prstGeom>
          <a:noFill/>
          <a:ln>
            <a:noFill/>
          </a:ln>
        </p:spPr>
        <p:style>
          <a:lnRef idx="0"/>
          <a:fillRef idx="0"/>
          <a:effectRef idx="0"/>
          <a:fontRef idx="minor"/>
        </p:style>
      </p:sp>
      <p:pic>
        <p:nvPicPr>
          <p:cNvPr id="889" name="Picture 2" descr=""/>
          <p:cNvPicPr/>
          <p:nvPr/>
        </p:nvPicPr>
        <p:blipFill>
          <a:blip r:embed="rId2"/>
          <a:stretch/>
        </p:blipFill>
        <p:spPr>
          <a:xfrm>
            <a:off x="0" y="1052640"/>
            <a:ext cx="9178920" cy="5535360"/>
          </a:xfrm>
          <a:prstGeom prst="rect">
            <a:avLst/>
          </a:prstGeom>
          <a:ln>
            <a:noFill/>
          </a:ln>
        </p:spPr>
      </p:pic>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90"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91"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892" name="CustomShape 3"/>
          <p:cNvSpPr/>
          <p:nvPr/>
        </p:nvSpPr>
        <p:spPr>
          <a:xfrm>
            <a:off x="1193400" y="35640"/>
            <a:ext cx="7632360" cy="94356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800" spc="-1" strike="noStrike">
                <a:solidFill>
                  <a:srgbClr val="ffffff"/>
                </a:solidFill>
                <a:latin typeface="Verdana"/>
                <a:ea typeface="MS PGothic"/>
              </a:rPr>
              <a:t>Par exemple, l'applicabilité au terrorisme</a:t>
            </a:r>
            <a:endParaRPr b="0" lang="en-GB" sz="2800" spc="-1" strike="noStrike">
              <a:latin typeface="Arial"/>
            </a:endParaRPr>
          </a:p>
        </p:txBody>
      </p:sp>
      <p:pic>
        <p:nvPicPr>
          <p:cNvPr id="893" name="Picture 4" descr=""/>
          <p:cNvPicPr/>
          <p:nvPr/>
        </p:nvPicPr>
        <p:blipFill>
          <a:blip r:embed="rId1"/>
          <a:stretch/>
        </p:blipFill>
        <p:spPr>
          <a:xfrm>
            <a:off x="0" y="-27000"/>
            <a:ext cx="1177560" cy="1079280"/>
          </a:xfrm>
          <a:prstGeom prst="rect">
            <a:avLst/>
          </a:prstGeom>
          <a:ln>
            <a:noFill/>
          </a:ln>
        </p:spPr>
      </p:pic>
      <p:sp>
        <p:nvSpPr>
          <p:cNvPr id="894" name="CustomShape 4"/>
          <p:cNvSpPr/>
          <p:nvPr/>
        </p:nvSpPr>
        <p:spPr>
          <a:xfrm>
            <a:off x="0" y="-184680"/>
            <a:ext cx="184320" cy="369000"/>
          </a:xfrm>
          <a:prstGeom prst="rect">
            <a:avLst/>
          </a:prstGeom>
          <a:noFill/>
          <a:ln>
            <a:noFill/>
          </a:ln>
        </p:spPr>
        <p:style>
          <a:lnRef idx="0"/>
          <a:fillRef idx="0"/>
          <a:effectRef idx="0"/>
          <a:fontRef idx="minor"/>
        </p:style>
      </p:sp>
      <p:sp>
        <p:nvSpPr>
          <p:cNvPr id="895" name="CustomShape 5"/>
          <p:cNvSpPr/>
          <p:nvPr/>
        </p:nvSpPr>
        <p:spPr>
          <a:xfrm>
            <a:off x="0" y="-184680"/>
            <a:ext cx="184320" cy="369000"/>
          </a:xfrm>
          <a:prstGeom prst="rect">
            <a:avLst/>
          </a:prstGeom>
          <a:noFill/>
          <a:ln>
            <a:noFill/>
          </a:ln>
        </p:spPr>
        <p:style>
          <a:lnRef idx="0"/>
          <a:fillRef idx="0"/>
          <a:effectRef idx="0"/>
          <a:fontRef idx="minor"/>
        </p:style>
      </p:sp>
      <p:pic>
        <p:nvPicPr>
          <p:cNvPr id="896" name="Picture 3" descr=""/>
          <p:cNvPicPr/>
          <p:nvPr/>
        </p:nvPicPr>
        <p:blipFill>
          <a:blip r:embed="rId2"/>
          <a:stretch/>
        </p:blipFill>
        <p:spPr>
          <a:xfrm>
            <a:off x="649080" y="1170720"/>
            <a:ext cx="8037360" cy="5426280"/>
          </a:xfrm>
          <a:prstGeom prst="rect">
            <a:avLst/>
          </a:prstGeom>
          <a:ln>
            <a:noFill/>
          </a:ln>
        </p:spPr>
      </p:pic>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97" name="CustomShape 1"/>
          <p:cNvSpPr/>
          <p:nvPr/>
        </p:nvSpPr>
        <p:spPr>
          <a:xfrm>
            <a:off x="467640" y="1231920"/>
            <a:ext cx="8136720" cy="17355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4400" spc="-1" strike="noStrike">
                <a:solidFill>
                  <a:srgbClr val="ff0000"/>
                </a:solidFill>
                <a:latin typeface="Verdana"/>
                <a:ea typeface="Verdana"/>
              </a:rPr>
              <a:t>MYTHE: </a:t>
            </a:r>
            <a:endParaRPr b="0" lang="en-GB" sz="4400" spc="-1" strike="noStrike">
              <a:latin typeface="Arial"/>
            </a:endParaRPr>
          </a:p>
          <a:p>
            <a:pPr algn="ctr">
              <a:lnSpc>
                <a:spcPct val="100000"/>
              </a:lnSpc>
            </a:pPr>
            <a:r>
              <a:rPr b="0" lang="en-GB" sz="3200" spc="-1" strike="noStrike">
                <a:solidFill>
                  <a:srgbClr val="000000"/>
                </a:solidFill>
                <a:latin typeface="Verdana"/>
                <a:ea typeface="Verdana"/>
              </a:rPr>
              <a:t>La Convention de Budapest n'est qu'un traité sur la cybercriminalité</a:t>
            </a:r>
            <a:endParaRPr b="0" lang="en-GB" sz="3200" spc="-1" strike="noStrike">
              <a:latin typeface="Arial"/>
            </a:endParaRPr>
          </a:p>
        </p:txBody>
      </p:sp>
      <p:sp>
        <p:nvSpPr>
          <p:cNvPr id="898" name="CustomShape 2"/>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899" name="CustomShape 3"/>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00" name="CustomShape 4"/>
          <p:cNvSpPr/>
          <p:nvPr/>
        </p:nvSpPr>
        <p:spPr>
          <a:xfrm>
            <a:off x="1403280" y="190440"/>
            <a:ext cx="7632360" cy="5018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2700" spc="-1" strike="noStrike">
                <a:solidFill>
                  <a:srgbClr val="ffffff"/>
                </a:solidFill>
                <a:latin typeface="Verdana"/>
                <a:ea typeface="Verdana"/>
              </a:rPr>
              <a:t>Mythe </a:t>
            </a:r>
            <a:endParaRPr b="0" lang="en-GB" sz="2700" spc="-1" strike="noStrike">
              <a:latin typeface="Arial"/>
            </a:endParaRPr>
          </a:p>
        </p:txBody>
      </p:sp>
      <p:pic>
        <p:nvPicPr>
          <p:cNvPr id="901" name="Picture 4" descr=""/>
          <p:cNvPicPr/>
          <p:nvPr/>
        </p:nvPicPr>
        <p:blipFill>
          <a:blip r:embed="rId1"/>
          <a:stretch/>
        </p:blipFill>
        <p:spPr>
          <a:xfrm>
            <a:off x="0" y="-27000"/>
            <a:ext cx="1177560" cy="1079280"/>
          </a:xfrm>
          <a:prstGeom prst="rect">
            <a:avLst/>
          </a:prstGeom>
          <a:ln>
            <a:noFill/>
          </a:ln>
        </p:spPr>
      </p:pic>
      <p:pic>
        <p:nvPicPr>
          <p:cNvPr id="902" name="Picture 2" descr=""/>
          <p:cNvPicPr/>
          <p:nvPr/>
        </p:nvPicPr>
        <p:blipFill>
          <a:blip r:embed="rId2"/>
          <a:stretch/>
        </p:blipFill>
        <p:spPr>
          <a:xfrm>
            <a:off x="1295640" y="3357000"/>
            <a:ext cx="6552360" cy="3139200"/>
          </a:xfrm>
          <a:prstGeom prst="rect">
            <a:avLst/>
          </a:prstGeom>
          <a:ln>
            <a:noFill/>
          </a:ln>
        </p:spPr>
      </p:pic>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03" name="CustomShape 1"/>
          <p:cNvSpPr/>
          <p:nvPr/>
        </p:nvSpPr>
        <p:spPr>
          <a:xfrm>
            <a:off x="0" y="-184680"/>
            <a:ext cx="184320" cy="369000"/>
          </a:xfrm>
          <a:prstGeom prst="rect">
            <a:avLst/>
          </a:prstGeom>
          <a:noFill/>
          <a:ln>
            <a:noFill/>
          </a:ln>
        </p:spPr>
        <p:style>
          <a:lnRef idx="0"/>
          <a:fillRef idx="0"/>
          <a:effectRef idx="0"/>
          <a:fontRef idx="minor"/>
        </p:style>
      </p:sp>
      <p:sp>
        <p:nvSpPr>
          <p:cNvPr id="904"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05" name="CustomShape 3"/>
          <p:cNvSpPr/>
          <p:nvPr/>
        </p:nvSpPr>
        <p:spPr>
          <a:xfrm>
            <a:off x="0" y="-184680"/>
            <a:ext cx="184320" cy="369000"/>
          </a:xfrm>
          <a:prstGeom prst="rect">
            <a:avLst/>
          </a:prstGeom>
          <a:noFill/>
          <a:ln>
            <a:noFill/>
          </a:ln>
        </p:spPr>
        <p:style>
          <a:lnRef idx="0"/>
          <a:fillRef idx="0"/>
          <a:effectRef idx="0"/>
          <a:fontRef idx="minor"/>
        </p:style>
      </p:sp>
      <p:sp>
        <p:nvSpPr>
          <p:cNvPr id="906" name="CustomShape 4"/>
          <p:cNvSpPr/>
          <p:nvPr/>
        </p:nvSpPr>
        <p:spPr>
          <a:xfrm>
            <a:off x="5292720" y="2068560"/>
            <a:ext cx="3128760" cy="461520"/>
          </a:xfrm>
          <a:prstGeom prst="rect">
            <a:avLst/>
          </a:prstGeom>
          <a:noFill/>
          <a:ln>
            <a:noFill/>
          </a:ln>
        </p:spPr>
        <p:style>
          <a:lnRef idx="0"/>
          <a:fillRef idx="0"/>
          <a:effectRef idx="0"/>
          <a:fontRef idx="minor"/>
        </p:style>
      </p:sp>
      <p:sp>
        <p:nvSpPr>
          <p:cNvPr id="907"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908" name="CustomShape 6"/>
          <p:cNvSpPr/>
          <p:nvPr/>
        </p:nvSpPr>
        <p:spPr>
          <a:xfrm>
            <a:off x="395640" y="1258920"/>
            <a:ext cx="8352720" cy="484524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0" lang="en-GB" sz="2400" spc="-1" strike="noStrike">
                <a:solidFill>
                  <a:srgbClr val="000000"/>
                </a:solidFill>
                <a:latin typeface="Verdana"/>
                <a:ea typeface="Verdana"/>
              </a:rPr>
              <a:t>LA RÉALITÉ EST </a:t>
            </a:r>
            <a:endParaRPr b="0" lang="en-GB" sz="2400" spc="-1" strike="noStrike">
              <a:latin typeface="Arial"/>
            </a:endParaRPr>
          </a:p>
          <a:p>
            <a:pPr marL="571680" indent="-571320" algn="just">
              <a:lnSpc>
                <a:spcPct val="100000"/>
              </a:lnSpc>
              <a:buClr>
                <a:srgbClr val="000000"/>
              </a:buClr>
              <a:buFont typeface="Arial"/>
              <a:buChar char="•"/>
            </a:pPr>
            <a:r>
              <a:rPr b="0" lang="en-GB" sz="2400" spc="-1" strike="noStrike">
                <a:solidFill>
                  <a:srgbClr val="000000"/>
                </a:solidFill>
                <a:latin typeface="Verdana"/>
                <a:ea typeface="Verdana"/>
              </a:rPr>
              <a:t>La Convention de Budapest n'est pas seulement un traité sur la cybercriminalité</a:t>
            </a:r>
            <a:endParaRPr b="0" lang="en-GB" sz="2400" spc="-1" strike="noStrike">
              <a:latin typeface="Arial"/>
            </a:endParaRPr>
          </a:p>
          <a:p>
            <a:pPr algn="just">
              <a:lnSpc>
                <a:spcPct val="100000"/>
              </a:lnSpc>
            </a:pPr>
            <a:endParaRPr b="0" lang="en-GB" sz="2400" spc="-1" strike="noStrike">
              <a:latin typeface="Arial"/>
            </a:endParaRPr>
          </a:p>
          <a:p>
            <a:pPr marL="571680" indent="-571320" algn="just">
              <a:lnSpc>
                <a:spcPct val="100000"/>
              </a:lnSpc>
              <a:buClr>
                <a:srgbClr val="000000"/>
              </a:buClr>
              <a:buFont typeface="Arial"/>
              <a:buChar char="•"/>
            </a:pPr>
            <a:r>
              <a:rPr b="0" lang="en-GB" sz="2400" spc="-1" strike="noStrike">
                <a:solidFill>
                  <a:srgbClr val="000000"/>
                </a:solidFill>
                <a:latin typeface="Verdana"/>
                <a:ea typeface="Verdana"/>
              </a:rPr>
              <a:t>Il permet l'exercice des dispositions procédurales et du mécanisme de coopération internationale en matière de :</a:t>
            </a:r>
            <a:endParaRPr b="0" lang="en-GB" sz="2400" spc="-1" strike="noStrike">
              <a:latin typeface="Arial"/>
            </a:endParaRPr>
          </a:p>
          <a:p>
            <a:pPr marL="571680" indent="-571320" algn="just">
              <a:lnSpc>
                <a:spcPct val="100000"/>
              </a:lnSpc>
              <a:buClr>
                <a:srgbClr val="000000"/>
              </a:buClr>
              <a:buFont typeface="Arial"/>
              <a:buChar char="•"/>
            </a:pPr>
            <a:r>
              <a:rPr b="0" lang="en-GB" sz="2400" spc="-1" strike="noStrike">
                <a:solidFill>
                  <a:srgbClr val="000000"/>
                </a:solidFill>
                <a:latin typeface="Verdana"/>
                <a:ea typeface="Verdana"/>
              </a:rPr>
              <a:t>Infractions établies conformément à la Convention de Budapest </a:t>
            </a:r>
            <a:endParaRPr b="0" lang="en-GB" sz="2400" spc="-1" strike="noStrike">
              <a:latin typeface="Arial"/>
            </a:endParaRPr>
          </a:p>
          <a:p>
            <a:pPr marL="571680" indent="-571320" algn="just">
              <a:lnSpc>
                <a:spcPct val="100000"/>
              </a:lnSpc>
              <a:buClr>
                <a:srgbClr val="000000"/>
              </a:buClr>
              <a:buFont typeface="Arial"/>
              <a:buChar char="•"/>
            </a:pPr>
            <a:r>
              <a:rPr b="0" lang="en-GB" sz="2400" spc="-1" strike="noStrike">
                <a:solidFill>
                  <a:srgbClr val="000000"/>
                </a:solidFill>
                <a:latin typeface="Verdana"/>
                <a:ea typeface="Verdana"/>
              </a:rPr>
              <a:t>Autres infractions commises au moyen d'un système informatique</a:t>
            </a:r>
            <a:endParaRPr b="0" lang="en-GB" sz="2400" spc="-1" strike="noStrike">
              <a:latin typeface="Arial"/>
            </a:endParaRPr>
          </a:p>
          <a:p>
            <a:pPr marL="571680" indent="-571320" algn="just">
              <a:lnSpc>
                <a:spcPct val="100000"/>
              </a:lnSpc>
              <a:buClr>
                <a:srgbClr val="000000"/>
              </a:buClr>
              <a:buFont typeface="Arial"/>
              <a:buChar char="•"/>
            </a:pPr>
            <a:r>
              <a:rPr b="0" lang="en-GB" sz="2400" spc="-1" strike="noStrike">
                <a:solidFill>
                  <a:srgbClr val="000000"/>
                </a:solidFill>
                <a:latin typeface="Verdana"/>
                <a:ea typeface="Verdana"/>
              </a:rPr>
              <a:t>Collecte et échange de preuves sous forme électronique de toute infraction pénale </a:t>
            </a:r>
            <a:endParaRPr b="0" lang="en-GB" sz="2400" spc="-1" strike="noStrike">
              <a:latin typeface="Arial"/>
            </a:endParaRPr>
          </a:p>
        </p:txBody>
      </p:sp>
      <p:sp>
        <p:nvSpPr>
          <p:cNvPr id="909" name="CustomShape 7"/>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910"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1" name="CustomShape 1"/>
          <p:cNvSpPr/>
          <p:nvPr/>
        </p:nvSpPr>
        <p:spPr>
          <a:xfrm>
            <a:off x="286920" y="171000"/>
            <a:ext cx="8856720" cy="5819040"/>
          </a:xfrm>
          <a:prstGeom prst="rect">
            <a:avLst/>
          </a:prstGeom>
          <a:noFill/>
          <a:ln>
            <a:noFill/>
          </a:ln>
        </p:spPr>
        <p:style>
          <a:lnRef idx="0"/>
          <a:fillRef idx="0"/>
          <a:effectRef idx="0"/>
          <a:fontRef idx="minor"/>
        </p:style>
        <p:txBody>
          <a:bodyPr>
            <a:noAutofit/>
          </a:bodyPr>
          <a:p>
            <a:pPr algn="ctr">
              <a:lnSpc>
                <a:spcPct val="90000"/>
              </a:lnSpc>
              <a:spcBef>
                <a:spcPts val="439"/>
              </a:spcBef>
            </a:pPr>
            <a:endParaRPr b="0" lang="en-GB" sz="3200" spc="-1" strike="noStrike">
              <a:latin typeface="Arial"/>
            </a:endParaRPr>
          </a:p>
          <a:p>
            <a:pPr algn="ctr">
              <a:lnSpc>
                <a:spcPct val="90000"/>
              </a:lnSpc>
              <a:spcBef>
                <a:spcPts val="439"/>
              </a:spcBef>
            </a:pPr>
            <a:endParaRPr b="0" lang="en-GB" sz="3200" spc="-1" strike="noStrike">
              <a:latin typeface="Arial"/>
            </a:endParaRPr>
          </a:p>
          <a:p>
            <a:pPr algn="just">
              <a:lnSpc>
                <a:spcPct val="90000"/>
              </a:lnSpc>
              <a:spcBef>
                <a:spcPts val="439"/>
              </a:spcBef>
            </a:pPr>
            <a:endParaRPr b="0" lang="en-GB" sz="3200" spc="-1" strike="noStrike">
              <a:latin typeface="Arial"/>
            </a:endParaRPr>
          </a:p>
          <a:p>
            <a:pPr algn="ctr">
              <a:lnSpc>
                <a:spcPct val="90000"/>
              </a:lnSpc>
              <a:spcBef>
                <a:spcPts val="439"/>
              </a:spcBef>
            </a:pPr>
            <a:r>
              <a:rPr b="1" lang="en-GB" sz="2200" spc="-1" strike="noStrike">
                <a:solidFill>
                  <a:srgbClr val="000000"/>
                </a:solidFill>
                <a:latin typeface="Verdana"/>
              </a:rPr>
              <a:t>Article 14 - Collection of Evidence</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Except as specifically provided otherwise in Article 21, each Party shall apply the powers and procedures referred to in paragraph 1 of this article to:</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(a) the criminal offences established in accordance with Articles 2 through 11 of this Convention;</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 </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(b) other criminal offences committed by means of a computer system; and</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(c) the collection of evidence in electronic form of a criminal offence.</a:t>
            </a:r>
            <a:endParaRPr b="0" lang="en-GB" sz="2200" spc="-1" strike="noStrike">
              <a:latin typeface="Arial"/>
            </a:endParaRPr>
          </a:p>
        </p:txBody>
      </p:sp>
      <p:sp>
        <p:nvSpPr>
          <p:cNvPr id="912" name="CustomShape 2"/>
          <p:cNvSpPr/>
          <p:nvPr/>
        </p:nvSpPr>
        <p:spPr>
          <a:xfrm>
            <a:off x="0" y="-184680"/>
            <a:ext cx="184320" cy="369000"/>
          </a:xfrm>
          <a:prstGeom prst="rect">
            <a:avLst/>
          </a:prstGeom>
          <a:noFill/>
          <a:ln>
            <a:noFill/>
          </a:ln>
        </p:spPr>
        <p:style>
          <a:lnRef idx="0"/>
          <a:fillRef idx="0"/>
          <a:effectRef idx="0"/>
          <a:fontRef idx="minor"/>
        </p:style>
      </p:sp>
      <p:sp>
        <p:nvSpPr>
          <p:cNvPr id="913" name="CustomShape 3"/>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14" name="CustomShape 4"/>
          <p:cNvSpPr/>
          <p:nvPr/>
        </p:nvSpPr>
        <p:spPr>
          <a:xfrm>
            <a:off x="0" y="-184680"/>
            <a:ext cx="184320" cy="369000"/>
          </a:xfrm>
          <a:prstGeom prst="rect">
            <a:avLst/>
          </a:prstGeom>
          <a:noFill/>
          <a:ln>
            <a:noFill/>
          </a:ln>
        </p:spPr>
        <p:style>
          <a:lnRef idx="0"/>
          <a:fillRef idx="0"/>
          <a:effectRef idx="0"/>
          <a:fontRef idx="minor"/>
        </p:style>
      </p:sp>
      <p:sp>
        <p:nvSpPr>
          <p:cNvPr id="915"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916"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917"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8" name="CustomShape 1"/>
          <p:cNvSpPr/>
          <p:nvPr/>
        </p:nvSpPr>
        <p:spPr>
          <a:xfrm>
            <a:off x="286920" y="171000"/>
            <a:ext cx="8856720" cy="5819040"/>
          </a:xfrm>
          <a:prstGeom prst="rect">
            <a:avLst/>
          </a:prstGeom>
          <a:noFill/>
          <a:ln>
            <a:noFill/>
          </a:ln>
        </p:spPr>
        <p:style>
          <a:lnRef idx="0"/>
          <a:fillRef idx="0"/>
          <a:effectRef idx="0"/>
          <a:fontRef idx="minor"/>
        </p:style>
        <p:txBody>
          <a:bodyPr>
            <a:noAutofit/>
          </a:bodyPr>
          <a:p>
            <a:pPr algn="ctr">
              <a:lnSpc>
                <a:spcPct val="90000"/>
              </a:lnSpc>
              <a:spcBef>
                <a:spcPts val="439"/>
              </a:spcBef>
            </a:pPr>
            <a:endParaRPr b="0" lang="en-GB" sz="3200" spc="-1" strike="noStrike">
              <a:latin typeface="Arial"/>
            </a:endParaRPr>
          </a:p>
          <a:p>
            <a:pPr algn="ctr">
              <a:lnSpc>
                <a:spcPct val="90000"/>
              </a:lnSpc>
              <a:spcBef>
                <a:spcPts val="439"/>
              </a:spcBef>
            </a:pPr>
            <a:endParaRPr b="0" lang="en-GB" sz="3200" spc="-1" strike="noStrike">
              <a:latin typeface="Arial"/>
            </a:endParaRPr>
          </a:p>
          <a:p>
            <a:pPr algn="just">
              <a:lnSpc>
                <a:spcPct val="90000"/>
              </a:lnSpc>
              <a:spcBef>
                <a:spcPts val="439"/>
              </a:spcBef>
            </a:pPr>
            <a:endParaRPr b="0" lang="en-GB" sz="3200" spc="-1" strike="noStrike">
              <a:latin typeface="Arial"/>
            </a:endParaRPr>
          </a:p>
          <a:p>
            <a:pPr algn="ctr">
              <a:lnSpc>
                <a:spcPct val="90000"/>
              </a:lnSpc>
              <a:spcBef>
                <a:spcPts val="439"/>
              </a:spcBef>
            </a:pPr>
            <a:r>
              <a:rPr b="1" lang="en-GB" sz="2200" spc="-1" strike="noStrike">
                <a:solidFill>
                  <a:srgbClr val="000000"/>
                </a:solidFill>
                <a:latin typeface="Verdana"/>
              </a:rPr>
              <a:t>Article 14 - Collection of Evidence</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Except as specifically provided otherwise in Article 21, each Party shall apply the powers and procedures referred to in paragraph 1 of this article to:</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(a) the </a:t>
            </a:r>
            <a:r>
              <a:rPr b="1" lang="en-GB" sz="2200" spc="-1" strike="noStrike">
                <a:solidFill>
                  <a:srgbClr val="ff0000"/>
                </a:solidFill>
                <a:latin typeface="Verdana"/>
              </a:rPr>
              <a:t>criminal offences established </a:t>
            </a:r>
            <a:r>
              <a:rPr b="0" lang="en-GB" sz="2200" spc="-1" strike="noStrike">
                <a:solidFill>
                  <a:srgbClr val="000000"/>
                </a:solidFill>
                <a:latin typeface="Verdana"/>
              </a:rPr>
              <a:t>in accordance with </a:t>
            </a:r>
            <a:r>
              <a:rPr b="1" lang="en-GB" sz="2200" spc="-1" strike="noStrike">
                <a:solidFill>
                  <a:srgbClr val="ff0000"/>
                </a:solidFill>
                <a:latin typeface="Verdana"/>
              </a:rPr>
              <a:t>Articles 2 through 11 </a:t>
            </a:r>
            <a:r>
              <a:rPr b="0" lang="en-GB" sz="2200" spc="-1" strike="noStrike">
                <a:solidFill>
                  <a:srgbClr val="000000"/>
                </a:solidFill>
                <a:latin typeface="Verdana"/>
              </a:rPr>
              <a:t>of this Convention;</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 </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(b) other criminal offences committed by means of a computer system; and</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(c) the collection of evidence in electronic form of a criminal offence.</a:t>
            </a:r>
            <a:endParaRPr b="0" lang="en-GB" sz="2200" spc="-1" strike="noStrike">
              <a:latin typeface="Arial"/>
            </a:endParaRPr>
          </a:p>
        </p:txBody>
      </p:sp>
      <p:sp>
        <p:nvSpPr>
          <p:cNvPr id="919" name="CustomShape 2"/>
          <p:cNvSpPr/>
          <p:nvPr/>
        </p:nvSpPr>
        <p:spPr>
          <a:xfrm>
            <a:off x="0" y="-184680"/>
            <a:ext cx="184320" cy="369000"/>
          </a:xfrm>
          <a:prstGeom prst="rect">
            <a:avLst/>
          </a:prstGeom>
          <a:noFill/>
          <a:ln>
            <a:noFill/>
          </a:ln>
        </p:spPr>
        <p:style>
          <a:lnRef idx="0"/>
          <a:fillRef idx="0"/>
          <a:effectRef idx="0"/>
          <a:fontRef idx="minor"/>
        </p:style>
      </p:sp>
      <p:sp>
        <p:nvSpPr>
          <p:cNvPr id="920" name="CustomShape 3"/>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21" name="CustomShape 4"/>
          <p:cNvSpPr/>
          <p:nvPr/>
        </p:nvSpPr>
        <p:spPr>
          <a:xfrm>
            <a:off x="0" y="-184680"/>
            <a:ext cx="184320" cy="369000"/>
          </a:xfrm>
          <a:prstGeom prst="rect">
            <a:avLst/>
          </a:prstGeom>
          <a:noFill/>
          <a:ln>
            <a:noFill/>
          </a:ln>
        </p:spPr>
        <p:style>
          <a:lnRef idx="0"/>
          <a:fillRef idx="0"/>
          <a:effectRef idx="0"/>
          <a:fontRef idx="minor"/>
        </p:style>
      </p:sp>
      <p:sp>
        <p:nvSpPr>
          <p:cNvPr id="922"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923"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924"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25" name="CustomShape 1"/>
          <p:cNvSpPr/>
          <p:nvPr/>
        </p:nvSpPr>
        <p:spPr>
          <a:xfrm>
            <a:off x="286920" y="171000"/>
            <a:ext cx="8856720" cy="5819040"/>
          </a:xfrm>
          <a:prstGeom prst="rect">
            <a:avLst/>
          </a:prstGeom>
          <a:noFill/>
          <a:ln>
            <a:noFill/>
          </a:ln>
        </p:spPr>
        <p:style>
          <a:lnRef idx="0"/>
          <a:fillRef idx="0"/>
          <a:effectRef idx="0"/>
          <a:fontRef idx="minor"/>
        </p:style>
        <p:txBody>
          <a:bodyPr>
            <a:noAutofit/>
          </a:bodyPr>
          <a:p>
            <a:pPr algn="ctr">
              <a:lnSpc>
                <a:spcPct val="90000"/>
              </a:lnSpc>
              <a:spcBef>
                <a:spcPts val="439"/>
              </a:spcBef>
            </a:pPr>
            <a:endParaRPr b="0" lang="en-GB" sz="3200" spc="-1" strike="noStrike">
              <a:latin typeface="Arial"/>
            </a:endParaRPr>
          </a:p>
          <a:p>
            <a:pPr algn="ctr">
              <a:lnSpc>
                <a:spcPct val="90000"/>
              </a:lnSpc>
              <a:spcBef>
                <a:spcPts val="439"/>
              </a:spcBef>
            </a:pPr>
            <a:endParaRPr b="0" lang="en-GB" sz="3200" spc="-1" strike="noStrike">
              <a:latin typeface="Arial"/>
            </a:endParaRPr>
          </a:p>
          <a:p>
            <a:pPr algn="just">
              <a:lnSpc>
                <a:spcPct val="90000"/>
              </a:lnSpc>
              <a:spcBef>
                <a:spcPts val="439"/>
              </a:spcBef>
            </a:pPr>
            <a:endParaRPr b="0" lang="en-GB" sz="3200" spc="-1" strike="noStrike">
              <a:latin typeface="Arial"/>
            </a:endParaRPr>
          </a:p>
          <a:p>
            <a:pPr algn="ctr">
              <a:lnSpc>
                <a:spcPct val="90000"/>
              </a:lnSpc>
              <a:spcBef>
                <a:spcPts val="439"/>
              </a:spcBef>
            </a:pPr>
            <a:r>
              <a:rPr b="1" lang="en-GB" sz="2200" spc="-1" strike="noStrike">
                <a:solidFill>
                  <a:srgbClr val="000000"/>
                </a:solidFill>
                <a:latin typeface="Verdana"/>
              </a:rPr>
              <a:t>Article 14 - Collection of Evidence</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Except as specifically provided otherwise in Article 21, each Party shall apply the powers and procedures referred to in paragraph 1 of this article to:</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(a) the criminal offences established in accordance with Articles 2 through 11 of this Convention;</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 </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(b) </a:t>
            </a:r>
            <a:r>
              <a:rPr b="1" lang="en-GB" sz="2200" spc="-1" strike="noStrike">
                <a:solidFill>
                  <a:srgbClr val="ff0000"/>
                </a:solidFill>
                <a:latin typeface="Verdana"/>
              </a:rPr>
              <a:t>other criminal offences committed by means of a computer system</a:t>
            </a:r>
            <a:r>
              <a:rPr b="0" lang="en-GB" sz="2200" spc="-1" strike="noStrike">
                <a:solidFill>
                  <a:srgbClr val="000000"/>
                </a:solidFill>
                <a:latin typeface="Verdana"/>
              </a:rPr>
              <a:t>; and</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(c) the collection of evidence in electronic form of a criminal offence.</a:t>
            </a:r>
            <a:endParaRPr b="0" lang="en-GB" sz="2200" spc="-1" strike="noStrike">
              <a:latin typeface="Arial"/>
            </a:endParaRPr>
          </a:p>
        </p:txBody>
      </p:sp>
      <p:sp>
        <p:nvSpPr>
          <p:cNvPr id="926" name="CustomShape 2"/>
          <p:cNvSpPr/>
          <p:nvPr/>
        </p:nvSpPr>
        <p:spPr>
          <a:xfrm>
            <a:off x="0" y="-184680"/>
            <a:ext cx="184320" cy="369000"/>
          </a:xfrm>
          <a:prstGeom prst="rect">
            <a:avLst/>
          </a:prstGeom>
          <a:noFill/>
          <a:ln>
            <a:noFill/>
          </a:ln>
        </p:spPr>
        <p:style>
          <a:lnRef idx="0"/>
          <a:fillRef idx="0"/>
          <a:effectRef idx="0"/>
          <a:fontRef idx="minor"/>
        </p:style>
      </p:sp>
      <p:sp>
        <p:nvSpPr>
          <p:cNvPr id="927" name="CustomShape 3"/>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28" name="CustomShape 4"/>
          <p:cNvSpPr/>
          <p:nvPr/>
        </p:nvSpPr>
        <p:spPr>
          <a:xfrm>
            <a:off x="0" y="-184680"/>
            <a:ext cx="184320" cy="369000"/>
          </a:xfrm>
          <a:prstGeom prst="rect">
            <a:avLst/>
          </a:prstGeom>
          <a:noFill/>
          <a:ln>
            <a:noFill/>
          </a:ln>
        </p:spPr>
        <p:style>
          <a:lnRef idx="0"/>
          <a:fillRef idx="0"/>
          <a:effectRef idx="0"/>
          <a:fontRef idx="minor"/>
        </p:style>
      </p:sp>
      <p:sp>
        <p:nvSpPr>
          <p:cNvPr id="929"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930"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931"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20"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21" name="CustomShape 3"/>
          <p:cNvSpPr/>
          <p:nvPr/>
        </p:nvSpPr>
        <p:spPr>
          <a:xfrm>
            <a:off x="1365840" y="-324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La Convention de Budapest : Champ d'application</a:t>
            </a:r>
            <a:endParaRPr b="0" lang="en-GB" sz="3200" spc="-1" strike="noStrike">
              <a:latin typeface="Arial"/>
            </a:endParaRPr>
          </a:p>
        </p:txBody>
      </p:sp>
      <p:pic>
        <p:nvPicPr>
          <p:cNvPr id="222" name="Picture 4" descr=""/>
          <p:cNvPicPr/>
          <p:nvPr/>
        </p:nvPicPr>
        <p:blipFill>
          <a:blip r:embed="rId1"/>
          <a:stretch/>
        </p:blipFill>
        <p:spPr>
          <a:xfrm>
            <a:off x="0" y="-27000"/>
            <a:ext cx="1177560" cy="1079280"/>
          </a:xfrm>
          <a:prstGeom prst="rect">
            <a:avLst/>
          </a:prstGeom>
          <a:ln>
            <a:noFill/>
          </a:ln>
        </p:spPr>
      </p:pic>
      <p:sp>
        <p:nvSpPr>
          <p:cNvPr id="223" name="CustomShape 4"/>
          <p:cNvSpPr/>
          <p:nvPr/>
        </p:nvSpPr>
        <p:spPr>
          <a:xfrm>
            <a:off x="157320" y="1206720"/>
            <a:ext cx="2785680" cy="4532760"/>
          </a:xfrm>
          <a:prstGeom prst="rect">
            <a:avLst/>
          </a:prstGeom>
          <a:solidFill>
            <a:srgbClr val="ffff00"/>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800" spc="-1" strike="noStrike">
                <a:solidFill>
                  <a:srgbClr val="000000"/>
                </a:solidFill>
                <a:latin typeface="Verdana"/>
                <a:ea typeface="MS PGothic"/>
              </a:rPr>
              <a:t>La criminalisation des comportements</a:t>
            </a:r>
            <a:endParaRPr b="0" lang="en-GB" sz="18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Accès illégal</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Interception illégale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des données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du système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Utilisation abusive des dispositifs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Fraude et contrefaçon</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Pornographie enfantine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Infractions aux DPI</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Tentative, aide et complicité</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Responsabilité des entreprises</a:t>
            </a:r>
            <a:endParaRPr b="0" lang="en-GB" sz="1600" spc="-1" strike="noStrike">
              <a:latin typeface="Arial"/>
            </a:endParaRPr>
          </a:p>
        </p:txBody>
      </p:sp>
      <p:sp>
        <p:nvSpPr>
          <p:cNvPr id="224" name="CustomShape 5"/>
          <p:cNvSpPr/>
          <p:nvPr/>
        </p:nvSpPr>
        <p:spPr>
          <a:xfrm>
            <a:off x="6372360" y="1142640"/>
            <a:ext cx="2569680" cy="5300280"/>
          </a:xfrm>
          <a:prstGeom prst="rect">
            <a:avLst/>
          </a:prstGeom>
          <a:no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900" spc="-1" strike="noStrike">
                <a:solidFill>
                  <a:srgbClr val="000000"/>
                </a:solidFill>
                <a:latin typeface="Verdana"/>
                <a:ea typeface="MS PGothic"/>
              </a:rPr>
              <a:t>International cooperation</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Extradition</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MLA</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Spontaneous information</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Expedited preservation</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Expedited Disclosure of TD</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MLA for access</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Transborder access</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MLA for RT TD</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MLA for interception</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24/7 points of contact</a:t>
            </a:r>
            <a:endParaRPr b="0" lang="en-GB" sz="1900" spc="-1" strike="noStrike">
              <a:latin typeface="Arial"/>
            </a:endParaRPr>
          </a:p>
        </p:txBody>
      </p:sp>
      <p:sp>
        <p:nvSpPr>
          <p:cNvPr id="225" name="CustomShape 6"/>
          <p:cNvSpPr/>
          <p:nvPr/>
        </p:nvSpPr>
        <p:spPr>
          <a:xfrm>
            <a:off x="287172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26" name="CustomShape 7"/>
          <p:cNvSpPr/>
          <p:nvPr/>
        </p:nvSpPr>
        <p:spPr>
          <a:xfrm>
            <a:off x="580068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27" name="CustomShape 8"/>
          <p:cNvSpPr/>
          <p:nvPr/>
        </p:nvSpPr>
        <p:spPr>
          <a:xfrm flipH="1" flipV="1" rot="5400000">
            <a:off x="3954600" y="3374280"/>
            <a:ext cx="13680" cy="4821840"/>
          </a:xfrm>
          <a:prstGeom prst="bentConnector4">
            <a:avLst>
              <a:gd name="adj1" fmla="val -1648875"/>
              <a:gd name="adj2" fmla="val 64444"/>
            </a:avLst>
          </a:prstGeom>
          <a:noFill/>
          <a:ln>
            <a:solidFill>
              <a:srgbClr val="002060"/>
            </a:solidFill>
            <a:round/>
            <a:tailEnd len="med" type="triangle" w="med"/>
          </a:ln>
        </p:spPr>
        <p:style>
          <a:lnRef idx="1">
            <a:schemeClr val="accent1"/>
          </a:lnRef>
          <a:fillRef idx="0">
            <a:schemeClr val="accent1"/>
          </a:fillRef>
          <a:effectRef idx="0">
            <a:schemeClr val="accent1"/>
          </a:effectRef>
          <a:fontRef idx="minor"/>
        </p:style>
      </p:sp>
      <p:sp>
        <p:nvSpPr>
          <p:cNvPr id="228" name="Line 9"/>
          <p:cNvSpPr/>
          <p:nvPr/>
        </p:nvSpPr>
        <p:spPr>
          <a:xfrm>
            <a:off x="4586040" y="4176000"/>
            <a:ext cx="360" cy="2003400"/>
          </a:xfrm>
          <a:prstGeom prst="line">
            <a:avLst/>
          </a:prstGeom>
          <a:ln>
            <a:solidFill>
              <a:srgbClr val="4a7ebb"/>
            </a:solidFill>
            <a:round/>
          </a:ln>
        </p:spPr>
        <p:style>
          <a:lnRef idx="1">
            <a:schemeClr val="accent1"/>
          </a:lnRef>
          <a:fillRef idx="0">
            <a:schemeClr val="accent1"/>
          </a:fillRef>
          <a:effectRef idx="0">
            <a:schemeClr val="accent1"/>
          </a:effectRef>
          <a:fontRef idx="minor"/>
        </p:style>
      </p:sp>
      <p:sp>
        <p:nvSpPr>
          <p:cNvPr id="229" name="CustomShape 10"/>
          <p:cNvSpPr/>
          <p:nvPr/>
        </p:nvSpPr>
        <p:spPr>
          <a:xfrm>
            <a:off x="3443400" y="1271160"/>
            <a:ext cx="2428560" cy="3274200"/>
          </a:xfrm>
          <a:prstGeom prst="rect">
            <a:avLst/>
          </a:prstGeom>
          <a:solidFill>
            <a:srgbClr val="ffffff"/>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900" spc="-1" strike="noStrike">
                <a:solidFill>
                  <a:srgbClr val="000000"/>
                </a:solidFill>
                <a:latin typeface="Verdana"/>
                <a:ea typeface="MS PGothic"/>
              </a:rPr>
              <a:t>Procedural tools</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Expedited preservation</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Disclose TD</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Search and seizure</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Production order</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Real Time TD</a:t>
            </a:r>
            <a:endParaRPr b="0" lang="en-GB" sz="1900" spc="-1" strike="noStrike">
              <a:latin typeface="Arial"/>
            </a:endParaRPr>
          </a:p>
          <a:p>
            <a:pPr marL="361800" indent="-361440">
              <a:lnSpc>
                <a:spcPct val="100000"/>
              </a:lnSpc>
              <a:buClr>
                <a:srgbClr val="000000"/>
              </a:buClr>
              <a:buFont typeface="Wingdings" charset="2"/>
              <a:buChar char=""/>
            </a:pPr>
            <a:r>
              <a:rPr b="0" lang="en-GB" sz="1900" spc="-1" strike="noStrike">
                <a:solidFill>
                  <a:srgbClr val="000000"/>
                </a:solidFill>
                <a:latin typeface="Verdana"/>
                <a:ea typeface="MS PGothic"/>
              </a:rPr>
              <a:t>Interception of computer data</a:t>
            </a:r>
            <a:endParaRPr b="0" lang="en-GB" sz="1900" spc="-1" strike="noStrike">
              <a:latin typeface="Arial"/>
            </a:endParaRPr>
          </a:p>
        </p:txBody>
      </p:sp>
      <p:sp>
        <p:nvSpPr>
          <p:cNvPr id="230" name="CustomShape 11"/>
          <p:cNvSpPr/>
          <p:nvPr/>
        </p:nvSpPr>
        <p:spPr>
          <a:xfrm>
            <a:off x="2833920" y="6210360"/>
            <a:ext cx="1963440" cy="3337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600" spc="-1" strike="noStrike">
                <a:solidFill>
                  <a:srgbClr val="595959"/>
                </a:solidFill>
                <a:latin typeface="Verdana"/>
                <a:ea typeface="MS PGothic"/>
              </a:rPr>
              <a:t>Harmonisation </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2" name="CustomShape 1"/>
          <p:cNvSpPr/>
          <p:nvPr/>
        </p:nvSpPr>
        <p:spPr>
          <a:xfrm>
            <a:off x="286920" y="171000"/>
            <a:ext cx="8856720" cy="5819040"/>
          </a:xfrm>
          <a:prstGeom prst="rect">
            <a:avLst/>
          </a:prstGeom>
          <a:noFill/>
          <a:ln>
            <a:noFill/>
          </a:ln>
        </p:spPr>
        <p:style>
          <a:lnRef idx="0"/>
          <a:fillRef idx="0"/>
          <a:effectRef idx="0"/>
          <a:fontRef idx="minor"/>
        </p:style>
        <p:txBody>
          <a:bodyPr>
            <a:noAutofit/>
          </a:bodyPr>
          <a:p>
            <a:pPr algn="ctr">
              <a:lnSpc>
                <a:spcPct val="90000"/>
              </a:lnSpc>
              <a:spcBef>
                <a:spcPts val="439"/>
              </a:spcBef>
            </a:pPr>
            <a:endParaRPr b="0" lang="en-GB" sz="3200" spc="-1" strike="noStrike">
              <a:latin typeface="Arial"/>
            </a:endParaRPr>
          </a:p>
          <a:p>
            <a:pPr algn="ctr">
              <a:lnSpc>
                <a:spcPct val="90000"/>
              </a:lnSpc>
              <a:spcBef>
                <a:spcPts val="439"/>
              </a:spcBef>
            </a:pPr>
            <a:endParaRPr b="0" lang="en-GB" sz="3200" spc="-1" strike="noStrike">
              <a:latin typeface="Arial"/>
            </a:endParaRPr>
          </a:p>
          <a:p>
            <a:pPr algn="just">
              <a:lnSpc>
                <a:spcPct val="90000"/>
              </a:lnSpc>
              <a:spcBef>
                <a:spcPts val="439"/>
              </a:spcBef>
            </a:pPr>
            <a:endParaRPr b="0" lang="en-GB" sz="3200" spc="-1" strike="noStrike">
              <a:latin typeface="Arial"/>
            </a:endParaRPr>
          </a:p>
          <a:p>
            <a:pPr algn="ctr">
              <a:lnSpc>
                <a:spcPct val="90000"/>
              </a:lnSpc>
              <a:spcBef>
                <a:spcPts val="439"/>
              </a:spcBef>
            </a:pPr>
            <a:r>
              <a:rPr b="1" lang="en-GB" sz="2200" spc="-1" strike="noStrike">
                <a:solidFill>
                  <a:srgbClr val="000000"/>
                </a:solidFill>
                <a:latin typeface="Verdana"/>
              </a:rPr>
              <a:t>Article 14 - Collection of Evidence</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Except as specifically provided otherwise in Article 21, each Party shall apply the powers and procedures referred to in paragraph 1 of this article to:</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(a) the criminal offences established in accordance with Articles 2 through 11 of this Convention;</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 </a:t>
            </a: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(b) other criminal offences committed by means of a computer system; and</a:t>
            </a:r>
            <a:endParaRPr b="0" lang="en-GB" sz="2200" spc="-1" strike="noStrike">
              <a:latin typeface="Arial"/>
            </a:endParaRPr>
          </a:p>
          <a:p>
            <a:pPr algn="just">
              <a:lnSpc>
                <a:spcPct val="100000"/>
              </a:lnSpc>
              <a:spcBef>
                <a:spcPts val="439"/>
              </a:spcBef>
            </a:pPr>
            <a:endParaRPr b="0" lang="en-GB" sz="2200" spc="-1" strike="noStrike">
              <a:latin typeface="Arial"/>
            </a:endParaRPr>
          </a:p>
          <a:p>
            <a:pPr algn="just">
              <a:lnSpc>
                <a:spcPct val="100000"/>
              </a:lnSpc>
              <a:spcBef>
                <a:spcPts val="439"/>
              </a:spcBef>
            </a:pPr>
            <a:r>
              <a:rPr b="0" lang="en-GB" sz="2200" spc="-1" strike="noStrike">
                <a:solidFill>
                  <a:srgbClr val="000000"/>
                </a:solidFill>
                <a:latin typeface="Verdana"/>
              </a:rPr>
              <a:t>(c) the </a:t>
            </a:r>
            <a:r>
              <a:rPr b="1" lang="en-GB" sz="2200" spc="-1" strike="noStrike">
                <a:solidFill>
                  <a:srgbClr val="ff0000"/>
                </a:solidFill>
                <a:latin typeface="Verdana"/>
              </a:rPr>
              <a:t>collection of evidence in electronic form of a criminal offence</a:t>
            </a:r>
            <a:r>
              <a:rPr b="0" lang="en-GB" sz="2200" spc="-1" strike="noStrike">
                <a:solidFill>
                  <a:srgbClr val="000000"/>
                </a:solidFill>
                <a:latin typeface="Verdana"/>
              </a:rPr>
              <a:t>.</a:t>
            </a:r>
            <a:endParaRPr b="0" lang="en-GB" sz="2200" spc="-1" strike="noStrike">
              <a:latin typeface="Arial"/>
            </a:endParaRPr>
          </a:p>
        </p:txBody>
      </p:sp>
      <p:sp>
        <p:nvSpPr>
          <p:cNvPr id="933" name="CustomShape 2"/>
          <p:cNvSpPr/>
          <p:nvPr/>
        </p:nvSpPr>
        <p:spPr>
          <a:xfrm>
            <a:off x="0" y="-184680"/>
            <a:ext cx="184320" cy="369000"/>
          </a:xfrm>
          <a:prstGeom prst="rect">
            <a:avLst/>
          </a:prstGeom>
          <a:noFill/>
          <a:ln>
            <a:noFill/>
          </a:ln>
        </p:spPr>
        <p:style>
          <a:lnRef idx="0"/>
          <a:fillRef idx="0"/>
          <a:effectRef idx="0"/>
          <a:fontRef idx="minor"/>
        </p:style>
      </p:sp>
      <p:sp>
        <p:nvSpPr>
          <p:cNvPr id="934" name="CustomShape 3"/>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35" name="CustomShape 4"/>
          <p:cNvSpPr/>
          <p:nvPr/>
        </p:nvSpPr>
        <p:spPr>
          <a:xfrm>
            <a:off x="0" y="-184680"/>
            <a:ext cx="184320" cy="369000"/>
          </a:xfrm>
          <a:prstGeom prst="rect">
            <a:avLst/>
          </a:prstGeom>
          <a:noFill/>
          <a:ln>
            <a:noFill/>
          </a:ln>
        </p:spPr>
        <p:style>
          <a:lnRef idx="0"/>
          <a:fillRef idx="0"/>
          <a:effectRef idx="0"/>
          <a:fontRef idx="minor"/>
        </p:style>
      </p:sp>
      <p:sp>
        <p:nvSpPr>
          <p:cNvPr id="936" name="CustomShape 5"/>
          <p:cNvSpPr/>
          <p:nvPr/>
        </p:nvSpPr>
        <p:spPr>
          <a:xfrm>
            <a:off x="1258920" y="179280"/>
            <a:ext cx="7776720" cy="56268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100" spc="-1" strike="noStrike">
                <a:solidFill>
                  <a:srgbClr val="ffffff"/>
                </a:solidFill>
                <a:latin typeface="Verdana"/>
                <a:ea typeface="MS PGothic"/>
              </a:rPr>
              <a:t>Réalité </a:t>
            </a:r>
            <a:endParaRPr b="0" lang="en-GB" sz="3100" spc="-1" strike="noStrike">
              <a:latin typeface="Arial"/>
            </a:endParaRPr>
          </a:p>
        </p:txBody>
      </p:sp>
      <p:sp>
        <p:nvSpPr>
          <p:cNvPr id="937" name="CustomShape 6"/>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pic>
        <p:nvPicPr>
          <p:cNvPr id="938" name="Picture 4" descr=""/>
          <p:cNvPicPr/>
          <p:nvPr/>
        </p:nvPicPr>
        <p:blipFill>
          <a:blip r:embed="rId1"/>
          <a:stretch/>
        </p:blipFill>
        <p:spPr>
          <a:xfrm>
            <a:off x="0" y="-27000"/>
            <a:ext cx="1177560" cy="1079280"/>
          </a:xfrm>
          <a:prstGeom prst="rect">
            <a:avLst/>
          </a:prstGeom>
          <a:ln>
            <a:noFill/>
          </a:ln>
        </p:spPr>
      </p:pic>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9" name="CustomShape 1"/>
          <p:cNvSpPr/>
          <p:nvPr/>
        </p:nvSpPr>
        <p:spPr>
          <a:xfrm>
            <a:off x="0" y="0"/>
            <a:ext cx="9143640" cy="360"/>
          </a:xfrm>
          <a:prstGeom prst="rect">
            <a:avLst/>
          </a:prstGeom>
          <a:noFill/>
          <a:ln>
            <a:noFill/>
          </a:ln>
        </p:spPr>
        <p:style>
          <a:lnRef idx="0"/>
          <a:fillRef idx="0"/>
          <a:effectRef idx="0"/>
          <a:fontRef idx="minor"/>
        </p:style>
      </p:sp>
      <p:sp>
        <p:nvSpPr>
          <p:cNvPr id="940"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41" name="CustomShape 3"/>
          <p:cNvSpPr/>
          <p:nvPr/>
        </p:nvSpPr>
        <p:spPr>
          <a:xfrm>
            <a:off x="1403280" y="190440"/>
            <a:ext cx="7632360" cy="57780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MS PGothic"/>
              </a:rPr>
              <a:t> </a:t>
            </a:r>
            <a:r>
              <a:rPr b="1" lang="en-GB" sz="3200" spc="-1" strike="noStrike">
                <a:solidFill>
                  <a:srgbClr val="ffffff"/>
                </a:solidFill>
                <a:latin typeface="Verdana"/>
                <a:ea typeface="MS PGothic"/>
              </a:rPr>
              <a:t>Objectifs de la session</a:t>
            </a:r>
            <a:endParaRPr b="0" lang="en-GB" sz="3200" spc="-1" strike="noStrike">
              <a:latin typeface="Arial"/>
            </a:endParaRPr>
          </a:p>
        </p:txBody>
      </p:sp>
      <p:pic>
        <p:nvPicPr>
          <p:cNvPr id="942" name="Picture 4" descr=""/>
          <p:cNvPicPr/>
          <p:nvPr/>
        </p:nvPicPr>
        <p:blipFill>
          <a:blip r:embed="rId1"/>
          <a:stretch/>
        </p:blipFill>
        <p:spPr>
          <a:xfrm>
            <a:off x="0" y="-27000"/>
            <a:ext cx="1177560" cy="1079280"/>
          </a:xfrm>
          <a:prstGeom prst="rect">
            <a:avLst/>
          </a:prstGeom>
          <a:ln>
            <a:noFill/>
          </a:ln>
        </p:spPr>
      </p:pic>
      <p:sp>
        <p:nvSpPr>
          <p:cNvPr id="943" name="CustomShape 4"/>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44" name="CustomShape 5"/>
          <p:cNvSpPr/>
          <p:nvPr/>
        </p:nvSpPr>
        <p:spPr>
          <a:xfrm>
            <a:off x="7920" y="6581160"/>
            <a:ext cx="924408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endParaRPr b="0" lang="en-GB" sz="1200" spc="-1" strike="noStrike">
              <a:latin typeface="Arial"/>
            </a:endParaRPr>
          </a:p>
        </p:txBody>
      </p:sp>
      <p:sp>
        <p:nvSpPr>
          <p:cNvPr id="945" name="TextShape 6"/>
          <p:cNvSpPr txBox="1"/>
          <p:nvPr/>
        </p:nvSpPr>
        <p:spPr>
          <a:xfrm>
            <a:off x="323640" y="1340640"/>
            <a:ext cx="8712000" cy="5239800"/>
          </a:xfrm>
          <a:prstGeom prst="rect">
            <a:avLst/>
          </a:prstGeom>
          <a:noFill/>
          <a:ln>
            <a:noFill/>
          </a:ln>
        </p:spPr>
        <p:txBody>
          <a:bodyPr>
            <a:normAutofit fontScale="78000"/>
          </a:bodyPr>
          <a:p>
            <a:pPr algn="just">
              <a:lnSpc>
                <a:spcPct val="100000"/>
              </a:lnSpc>
              <a:spcBef>
                <a:spcPts val="641"/>
              </a:spcBef>
            </a:pPr>
            <a:r>
              <a:rPr b="0" lang="en-US" sz="3200" spc="-1" strike="noStrike">
                <a:solidFill>
                  <a:srgbClr val="000000"/>
                </a:solidFill>
                <a:latin typeface="Verdana"/>
                <a:ea typeface="Verdana"/>
              </a:rPr>
              <a:t>À la fin de la session, les délégués pourront</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Comprendre la portée de la Convention de Budapest</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Découvrir le nombre de membres de la Convention de Budapest </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Reconnaître les fondements d'un traité sur la cybercriminalité </a:t>
            </a:r>
            <a:endParaRPr b="0" lang="en-US" sz="3200" spc="-1" strike="noStrike">
              <a:solidFill>
                <a:srgbClr val="000000"/>
              </a:solidFill>
              <a:latin typeface="Verdana"/>
            </a:endParaRPr>
          </a:p>
          <a:p>
            <a:pPr marL="343080" indent="-342720" algn="just">
              <a:lnSpc>
                <a:spcPct val="100000"/>
              </a:lnSpc>
              <a:spcBef>
                <a:spcPts val="641"/>
              </a:spcBef>
              <a:buClr>
                <a:srgbClr val="000000"/>
              </a:buClr>
              <a:buFont typeface="Arial"/>
              <a:buChar char="•"/>
            </a:pPr>
            <a:r>
              <a:rPr b="0" lang="en-US" sz="3200" spc="-1" strike="noStrike">
                <a:solidFill>
                  <a:srgbClr val="000000"/>
                </a:solidFill>
                <a:latin typeface="Verdana"/>
                <a:ea typeface="Verdana"/>
              </a:rPr>
              <a:t>Comprendre les avantages de la Convention de Budapest et lutter contre les idées fausses qui circulent à son sujet</a:t>
            </a:r>
            <a:endParaRPr b="0" lang="en-US" sz="3200" spc="-1" strike="noStrike">
              <a:solidFill>
                <a:srgbClr val="000000"/>
              </a:solidFill>
              <a:latin typeface="Verdana"/>
            </a:endParaRPr>
          </a:p>
        </p:txBody>
      </p:sp>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46" name="CustomShape 1"/>
          <p:cNvSpPr/>
          <p:nvPr/>
        </p:nvSpPr>
        <p:spPr>
          <a:xfrm>
            <a:off x="0" y="0"/>
            <a:ext cx="9143640" cy="360"/>
          </a:xfrm>
          <a:prstGeom prst="rect">
            <a:avLst/>
          </a:prstGeom>
          <a:noFill/>
          <a:ln>
            <a:noFill/>
          </a:ln>
        </p:spPr>
        <p:style>
          <a:lnRef idx="0"/>
          <a:fillRef idx="0"/>
          <a:effectRef idx="0"/>
          <a:fontRef idx="minor"/>
        </p:style>
      </p:sp>
      <p:sp>
        <p:nvSpPr>
          <p:cNvPr id="947" name="CustomShape 2"/>
          <p:cNvSpPr/>
          <p:nvPr/>
        </p:nvSpPr>
        <p:spPr>
          <a:xfrm>
            <a:off x="-36360" y="-27000"/>
            <a:ext cx="918000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pic>
        <p:nvPicPr>
          <p:cNvPr id="948" name="Picture 4" descr=""/>
          <p:cNvPicPr/>
          <p:nvPr/>
        </p:nvPicPr>
        <p:blipFill>
          <a:blip r:embed="rId1"/>
          <a:stretch/>
        </p:blipFill>
        <p:spPr>
          <a:xfrm>
            <a:off x="-9360" y="-22320"/>
            <a:ext cx="1321920" cy="1079280"/>
          </a:xfrm>
          <a:prstGeom prst="rect">
            <a:avLst/>
          </a:prstGeom>
          <a:ln>
            <a:noFill/>
          </a:ln>
        </p:spPr>
      </p:pic>
      <p:sp>
        <p:nvSpPr>
          <p:cNvPr id="949" name="CustomShape 3"/>
          <p:cNvSpPr/>
          <p:nvPr/>
        </p:nvSpPr>
        <p:spPr>
          <a:xfrm>
            <a:off x="1258920" y="-33480"/>
            <a:ext cx="4105080" cy="10645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3200" spc="-1" strike="noStrike">
                <a:solidFill>
                  <a:srgbClr val="ffffff"/>
                </a:solidFill>
                <a:latin typeface="Arial Narrow"/>
                <a:ea typeface="MS PGothic"/>
              </a:rPr>
              <a:t>GLACY+ </a:t>
            </a:r>
            <a:endParaRPr b="0" lang="en-GB" sz="3200" spc="-1" strike="noStrike">
              <a:latin typeface="Arial"/>
            </a:endParaRPr>
          </a:p>
          <a:p>
            <a:pPr>
              <a:lnSpc>
                <a:spcPct val="100000"/>
              </a:lnSpc>
            </a:pPr>
            <a:r>
              <a:rPr b="1" lang="en-GB" sz="1600" spc="-1" strike="noStrike">
                <a:solidFill>
                  <a:srgbClr val="ffffff"/>
                </a:solidFill>
                <a:latin typeface="Arial Narrow"/>
                <a:ea typeface="MS PGothic"/>
              </a:rPr>
              <a:t>Global Action on Cybercrime Extended</a:t>
            </a:r>
            <a:endParaRPr b="0" lang="en-GB" sz="1600" spc="-1" strike="noStrike">
              <a:latin typeface="Arial"/>
            </a:endParaRPr>
          </a:p>
          <a:p>
            <a:pPr>
              <a:lnSpc>
                <a:spcPct val="100000"/>
              </a:lnSpc>
            </a:pPr>
            <a:r>
              <a:rPr b="1" lang="en-GB" sz="1600" spc="-1" strike="noStrike">
                <a:solidFill>
                  <a:srgbClr val="ffffff"/>
                </a:solidFill>
                <a:latin typeface="Arial Narrow"/>
                <a:ea typeface="MS PGothic"/>
              </a:rPr>
              <a:t>Action globale sur la cybercriminalité elargie</a:t>
            </a:r>
            <a:endParaRPr b="0" lang="en-GB" sz="1600" spc="-1" strike="noStrike">
              <a:latin typeface="Arial"/>
            </a:endParaRPr>
          </a:p>
        </p:txBody>
      </p:sp>
      <p:pic>
        <p:nvPicPr>
          <p:cNvPr id="950" name="Picture 8" descr=""/>
          <p:cNvPicPr/>
          <p:nvPr/>
        </p:nvPicPr>
        <p:blipFill>
          <a:blip r:embed="rId2"/>
          <a:stretch/>
        </p:blipFill>
        <p:spPr>
          <a:xfrm>
            <a:off x="4876920" y="189000"/>
            <a:ext cx="4087440" cy="711000"/>
          </a:xfrm>
          <a:prstGeom prst="rect">
            <a:avLst/>
          </a:prstGeom>
          <a:ln>
            <a:noFill/>
          </a:ln>
        </p:spPr>
      </p:pic>
      <p:sp>
        <p:nvSpPr>
          <p:cNvPr id="951" name="CustomShape 4"/>
          <p:cNvSpPr/>
          <p:nvPr/>
        </p:nvSpPr>
        <p:spPr>
          <a:xfrm>
            <a:off x="-34920" y="6588000"/>
            <a:ext cx="9214920" cy="29664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952" name="CustomShape 5"/>
          <p:cNvSpPr/>
          <p:nvPr/>
        </p:nvSpPr>
        <p:spPr>
          <a:xfrm>
            <a:off x="7920" y="6597720"/>
            <a:ext cx="9135720" cy="2728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200" spc="-1" strike="noStrike">
                <a:solidFill>
                  <a:srgbClr val="ffffff"/>
                </a:solidFill>
                <a:latin typeface="Verdana"/>
                <a:ea typeface="MS PGothic"/>
              </a:rPr>
              <a:t>www.coe.int/cybercrime</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a:t>
            </a:r>
            <a:r>
              <a:rPr b="1" lang="en-GB" sz="1200" spc="-1" strike="noStrike">
                <a:solidFill>
                  <a:srgbClr val="ffffff"/>
                </a:solidFill>
                <a:latin typeface="Verdana"/>
                <a:ea typeface="MS PGothic"/>
              </a:rPr>
              <a:t>                        - </a:t>
            </a:r>
            <a:fld id="{F60779CC-4A5B-465C-87FA-CA7CD1987FE9}" type="slidenum">
              <a:rPr b="1" lang="en-GB" sz="1200" spc="-1" strike="noStrike">
                <a:solidFill>
                  <a:srgbClr val="ffffff"/>
                </a:solidFill>
                <a:latin typeface="Verdana"/>
                <a:ea typeface="MS PGothic"/>
              </a:rPr>
              <a:t>&lt;number&gt;</a:t>
            </a:fld>
            <a:r>
              <a:rPr b="1" lang="en-GB" sz="1200" spc="-1" strike="noStrike">
                <a:solidFill>
                  <a:srgbClr val="ffffff"/>
                </a:solidFill>
                <a:latin typeface="Verdana"/>
                <a:ea typeface="MS PGothic"/>
              </a:rPr>
              <a:t> -</a:t>
            </a:r>
            <a:endParaRPr b="0" lang="en-GB" sz="1200" spc="-1" strike="noStrike">
              <a:latin typeface="Arial"/>
            </a:endParaRPr>
          </a:p>
        </p:txBody>
      </p:sp>
      <p:sp>
        <p:nvSpPr>
          <p:cNvPr id="953" name="CustomShape 6"/>
          <p:cNvSpPr/>
          <p:nvPr/>
        </p:nvSpPr>
        <p:spPr>
          <a:xfrm>
            <a:off x="290520" y="2352600"/>
            <a:ext cx="8598960" cy="37126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3600" spc="-1" strike="noStrike">
                <a:solidFill>
                  <a:srgbClr val="000000"/>
                </a:solidFill>
                <a:latin typeface="Verdana"/>
                <a:ea typeface="MS PGothic"/>
              </a:rPr>
              <a:t>MERCI</a:t>
            </a: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endParaRPr b="0" lang="en-GB" sz="3600" spc="-1" strike="noStrike">
              <a:latin typeface="Arial"/>
            </a:endParaRPr>
          </a:p>
          <a:p>
            <a:pPr algn="ctr">
              <a:lnSpc>
                <a:spcPct val="100000"/>
              </a:lnSpc>
            </a:pPr>
            <a:r>
              <a:rPr b="1" lang="en-GB" sz="1800" spc="-1" strike="noStrike">
                <a:solidFill>
                  <a:srgbClr val="000000"/>
                </a:solidFill>
                <a:latin typeface="Verdana"/>
                <a:ea typeface="MS PGothic"/>
              </a:rPr>
              <a:t>Xxxxx XXXXXXXX</a:t>
            </a:r>
            <a:endParaRPr b="0" lang="en-GB" sz="1800" spc="-1" strike="noStrike">
              <a:latin typeface="Arial"/>
            </a:endParaRPr>
          </a:p>
          <a:p>
            <a:pPr algn="ctr">
              <a:lnSpc>
                <a:spcPct val="100000"/>
              </a:lnSpc>
            </a:pPr>
            <a:endParaRPr b="0" lang="en-GB" sz="1800" spc="-1" strike="noStrike">
              <a:latin typeface="Arial"/>
            </a:endParaRPr>
          </a:p>
          <a:p>
            <a:pPr algn="ctr">
              <a:lnSpc>
                <a:spcPct val="100000"/>
              </a:lnSpc>
            </a:pPr>
            <a:r>
              <a:rPr b="0" i="1" lang="en-GB" sz="1400" spc="-1" strike="noStrike">
                <a:solidFill>
                  <a:srgbClr val="000000"/>
                </a:solidFill>
                <a:latin typeface="Verdana"/>
                <a:ea typeface="MS PGothic"/>
              </a:rPr>
              <a:t>Conseil de l’Europe</a:t>
            </a:r>
            <a:endParaRPr b="0" lang="en-GB" sz="1400" spc="-1" strike="noStrike">
              <a:latin typeface="Arial"/>
            </a:endParaRPr>
          </a:p>
          <a:p>
            <a:pPr algn="ctr">
              <a:lnSpc>
                <a:spcPct val="100000"/>
              </a:lnSpc>
            </a:pPr>
            <a:endParaRPr b="0" lang="en-GB" sz="1400" spc="-1" strike="noStrike">
              <a:latin typeface="Arial"/>
            </a:endParaRPr>
          </a:p>
          <a:p>
            <a:pPr algn="ctr">
              <a:lnSpc>
                <a:spcPct val="100000"/>
              </a:lnSpc>
            </a:pPr>
            <a:r>
              <a:rPr b="1" lang="en-GB" sz="1200" spc="-1" strike="noStrike">
                <a:solidFill>
                  <a:srgbClr val="2f618f"/>
                </a:solidFill>
                <a:latin typeface="Verdana"/>
                <a:ea typeface="MS PGothic"/>
              </a:rPr>
              <a:t>email</a:t>
            </a: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endParaRPr b="0" lang="en-GB" sz="1200" spc="-1" strike="noStrike">
              <a:latin typeface="Arial"/>
            </a:endParaRPr>
          </a:p>
          <a:p>
            <a:pPr algn="ctr">
              <a:lnSpc>
                <a:spcPct val="100000"/>
              </a:lnSpc>
            </a:pPr>
            <a:r>
              <a:rPr b="1" lang="en-GB" sz="1600" spc="-1" strike="noStrike">
                <a:solidFill>
                  <a:srgbClr val="000000"/>
                </a:solidFill>
                <a:latin typeface="Verdana"/>
                <a:ea typeface="MS PGothic"/>
              </a:rPr>
              <a:t>DD Mois AAAA</a:t>
            </a:r>
            <a:endParaRPr b="0" lang="en-GB" sz="1600" spc="-1" strike="noStrike">
              <a:latin typeface="Arial"/>
            </a:endParaRPr>
          </a:p>
        </p:txBody>
      </p:sp>
      <p:sp>
        <p:nvSpPr>
          <p:cNvPr id="954" name="CustomShape 7"/>
          <p:cNvSpPr/>
          <p:nvPr/>
        </p:nvSpPr>
        <p:spPr>
          <a:xfrm>
            <a:off x="365040" y="1177560"/>
            <a:ext cx="8598960" cy="5166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en-GB" sz="1400" spc="-1" strike="noStrike">
                <a:solidFill>
                  <a:srgbClr val="000000"/>
                </a:solidFill>
                <a:latin typeface="Verdana"/>
                <a:ea typeface="MS PGothic"/>
              </a:rPr>
              <a:t>Cours introductif de formation judiciaire sur la cybercriminalité et les preuves électroniques</a:t>
            </a:r>
            <a:endParaRPr b="0" lang="en-GB" sz="14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32"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33" name="CustomShape 3"/>
          <p:cNvSpPr/>
          <p:nvPr/>
        </p:nvSpPr>
        <p:spPr>
          <a:xfrm>
            <a:off x="981360" y="-1692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La Convention de Budapest : Champ d'application</a:t>
            </a:r>
            <a:endParaRPr b="0" lang="en-GB" sz="3200" spc="-1" strike="noStrike">
              <a:latin typeface="Arial"/>
            </a:endParaRPr>
          </a:p>
        </p:txBody>
      </p:sp>
      <p:pic>
        <p:nvPicPr>
          <p:cNvPr id="234" name="Picture 4" descr=""/>
          <p:cNvPicPr/>
          <p:nvPr/>
        </p:nvPicPr>
        <p:blipFill>
          <a:blip r:embed="rId1"/>
          <a:stretch/>
        </p:blipFill>
        <p:spPr>
          <a:xfrm>
            <a:off x="0" y="-27000"/>
            <a:ext cx="1177560" cy="1079280"/>
          </a:xfrm>
          <a:prstGeom prst="rect">
            <a:avLst/>
          </a:prstGeom>
          <a:ln>
            <a:noFill/>
          </a:ln>
        </p:spPr>
      </p:pic>
      <p:sp>
        <p:nvSpPr>
          <p:cNvPr id="235" name="CustomShape 4"/>
          <p:cNvSpPr/>
          <p:nvPr/>
        </p:nvSpPr>
        <p:spPr>
          <a:xfrm>
            <a:off x="85680" y="1176480"/>
            <a:ext cx="2785680" cy="4470840"/>
          </a:xfrm>
          <a:prstGeom prst="rect">
            <a:avLst/>
          </a:prstGeom>
          <a:solidFill>
            <a:schemeClr val="bg1"/>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600" spc="-1" strike="noStrike">
                <a:solidFill>
                  <a:srgbClr val="000000"/>
                </a:solidFill>
                <a:latin typeface="Verdana"/>
                <a:ea typeface="MS PGothic"/>
              </a:rPr>
              <a:t>La criminalisation des comportements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Accès illégal</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Interception illégale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des données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du système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Utilisation abusive des dispositifs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Fraude et contrefaçon</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Pornographie enfantine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Infractions aux DPI</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Tentative, aide et complicité</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Responsabilité des entreprises</a:t>
            </a:r>
            <a:endParaRPr b="0" lang="en-GB" sz="1600" spc="-1" strike="noStrike">
              <a:latin typeface="Arial"/>
            </a:endParaRPr>
          </a:p>
        </p:txBody>
      </p:sp>
      <p:sp>
        <p:nvSpPr>
          <p:cNvPr id="236" name="CustomShape 5"/>
          <p:cNvSpPr/>
          <p:nvPr/>
        </p:nvSpPr>
        <p:spPr>
          <a:xfrm>
            <a:off x="6372360" y="1142640"/>
            <a:ext cx="2569680" cy="5028120"/>
          </a:xfrm>
          <a:prstGeom prst="rect">
            <a:avLst/>
          </a:prstGeom>
          <a:no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800" spc="-1" strike="noStrike">
                <a:solidFill>
                  <a:srgbClr val="000000"/>
                </a:solidFill>
                <a:latin typeface="Verdana"/>
                <a:ea typeface="MS PGothic"/>
              </a:rPr>
              <a:t>Coopération internationale</a:t>
            </a:r>
            <a:endParaRPr b="0" lang="en-GB" sz="1800" spc="-1" strike="noStrike">
              <a:latin typeface="Arial"/>
            </a:endParaRPr>
          </a:p>
          <a:p>
            <a:pPr>
              <a:lnSpc>
                <a:spcPct val="100000"/>
              </a:lnSpc>
            </a:pPr>
            <a:r>
              <a:rPr b="0" lang="en-GB" sz="1800" spc="-1" strike="noStrike">
                <a:solidFill>
                  <a:srgbClr val="000000"/>
                </a:solidFill>
                <a:latin typeface="Verdana"/>
                <a:ea typeface="MS PGothic"/>
              </a:rPr>
              <a:t>Extradition</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a:t>
            </a:r>
            <a:endParaRPr b="0" lang="en-GB" sz="1800" spc="-1" strike="noStrike">
              <a:latin typeface="Arial"/>
            </a:endParaRPr>
          </a:p>
          <a:p>
            <a:pPr>
              <a:lnSpc>
                <a:spcPct val="100000"/>
              </a:lnSpc>
            </a:pPr>
            <a:r>
              <a:rPr b="0" lang="en-GB" sz="1800" spc="-1" strike="noStrike">
                <a:solidFill>
                  <a:srgbClr val="000000"/>
                </a:solidFill>
                <a:latin typeface="Verdana"/>
                <a:ea typeface="MS PGothic"/>
              </a:rPr>
              <a:t>Informations spontanées</a:t>
            </a:r>
            <a:endParaRPr b="0" lang="en-GB" sz="1800" spc="-1" strike="noStrike">
              <a:latin typeface="Arial"/>
            </a:endParaRPr>
          </a:p>
          <a:p>
            <a:pPr>
              <a:lnSpc>
                <a:spcPct val="100000"/>
              </a:lnSpc>
            </a:pPr>
            <a:r>
              <a:rPr b="0" lang="en-GB" sz="1800" spc="-1" strike="noStrike">
                <a:solidFill>
                  <a:srgbClr val="000000"/>
                </a:solidFill>
                <a:latin typeface="Verdana"/>
                <a:ea typeface="MS PGothic"/>
              </a:rPr>
              <a:t>Conservation accélérée</a:t>
            </a:r>
            <a:endParaRPr b="0" lang="en-GB" sz="1800" spc="-1" strike="noStrike">
              <a:latin typeface="Arial"/>
            </a:endParaRPr>
          </a:p>
          <a:p>
            <a:pPr>
              <a:lnSpc>
                <a:spcPct val="100000"/>
              </a:lnSpc>
            </a:pPr>
            <a:r>
              <a:rPr b="0" lang="en-GB" sz="1800" spc="-1" strike="noStrike">
                <a:solidFill>
                  <a:srgbClr val="000000"/>
                </a:solidFill>
                <a:latin typeface="Verdana"/>
                <a:ea typeface="MS PGothic"/>
              </a:rPr>
              <a:t>Divulgation accélérée de la DT</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l'accès</a:t>
            </a:r>
            <a:endParaRPr b="0" lang="en-GB" sz="1800" spc="-1" strike="noStrike">
              <a:latin typeface="Arial"/>
            </a:endParaRPr>
          </a:p>
          <a:p>
            <a:pPr>
              <a:lnSpc>
                <a:spcPct val="100000"/>
              </a:lnSpc>
            </a:pPr>
            <a:r>
              <a:rPr b="0" lang="en-GB" sz="1800" spc="-1" strike="noStrike">
                <a:solidFill>
                  <a:srgbClr val="000000"/>
                </a:solidFill>
                <a:latin typeface="Verdana"/>
                <a:ea typeface="MS PGothic"/>
              </a:rPr>
              <a:t>Accès transfrontalier</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RT TD</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l'interception</a:t>
            </a:r>
            <a:endParaRPr b="0" lang="en-GB" sz="1800" spc="-1" strike="noStrike">
              <a:latin typeface="Arial"/>
            </a:endParaRPr>
          </a:p>
          <a:p>
            <a:pPr>
              <a:lnSpc>
                <a:spcPct val="100000"/>
              </a:lnSpc>
            </a:pPr>
            <a:r>
              <a:rPr b="0" lang="en-GB" sz="1800" spc="-1" strike="noStrike">
                <a:solidFill>
                  <a:srgbClr val="000000"/>
                </a:solidFill>
                <a:latin typeface="Verdana"/>
                <a:ea typeface="MS PGothic"/>
              </a:rPr>
              <a:t>Des points de contact 24 heures sur 24, 7 jours sur 7</a:t>
            </a:r>
            <a:endParaRPr b="0" lang="en-GB" sz="1800" spc="-1" strike="noStrike">
              <a:latin typeface="Arial"/>
            </a:endParaRPr>
          </a:p>
        </p:txBody>
      </p:sp>
      <p:sp>
        <p:nvSpPr>
          <p:cNvPr id="237" name="CustomShape 6"/>
          <p:cNvSpPr/>
          <p:nvPr/>
        </p:nvSpPr>
        <p:spPr>
          <a:xfrm>
            <a:off x="287172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38" name="CustomShape 7"/>
          <p:cNvSpPr/>
          <p:nvPr/>
        </p:nvSpPr>
        <p:spPr>
          <a:xfrm>
            <a:off x="580068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39" name="CustomShape 8"/>
          <p:cNvSpPr/>
          <p:nvPr/>
        </p:nvSpPr>
        <p:spPr>
          <a:xfrm flipH="1" rot="16200000">
            <a:off x="3866040" y="3313080"/>
            <a:ext cx="47160" cy="4821840"/>
          </a:xfrm>
          <a:prstGeom prst="bentConnector2">
            <a:avLst/>
          </a:prstGeom>
          <a:noFill/>
          <a:ln>
            <a:solidFill>
              <a:srgbClr val="002060"/>
            </a:solidFill>
            <a:round/>
            <a:tailEnd len="med" type="triangle" w="med"/>
          </a:ln>
        </p:spPr>
        <p:style>
          <a:lnRef idx="1">
            <a:schemeClr val="accent1"/>
          </a:lnRef>
          <a:fillRef idx="0">
            <a:schemeClr val="accent1"/>
          </a:fillRef>
          <a:effectRef idx="0">
            <a:schemeClr val="accent1"/>
          </a:effectRef>
          <a:fontRef idx="minor"/>
        </p:style>
      </p:sp>
      <p:sp>
        <p:nvSpPr>
          <p:cNvPr id="240" name="Line 9"/>
          <p:cNvSpPr/>
          <p:nvPr/>
        </p:nvSpPr>
        <p:spPr>
          <a:xfrm>
            <a:off x="4586040" y="4176000"/>
            <a:ext cx="360" cy="2003400"/>
          </a:xfrm>
          <a:prstGeom prst="line">
            <a:avLst/>
          </a:prstGeom>
          <a:ln>
            <a:solidFill>
              <a:srgbClr val="4a7ebb"/>
            </a:solidFill>
            <a:round/>
          </a:ln>
        </p:spPr>
        <p:style>
          <a:lnRef idx="1">
            <a:schemeClr val="accent1"/>
          </a:lnRef>
          <a:fillRef idx="0">
            <a:schemeClr val="accent1"/>
          </a:fillRef>
          <a:effectRef idx="0">
            <a:schemeClr val="accent1"/>
          </a:effectRef>
          <a:fontRef idx="minor"/>
        </p:style>
      </p:sp>
      <p:sp>
        <p:nvSpPr>
          <p:cNvPr id="241" name="CustomShape 10"/>
          <p:cNvSpPr/>
          <p:nvPr/>
        </p:nvSpPr>
        <p:spPr>
          <a:xfrm>
            <a:off x="3443400" y="1271160"/>
            <a:ext cx="2428560" cy="4142520"/>
          </a:xfrm>
          <a:prstGeom prst="rect">
            <a:avLst/>
          </a:prstGeom>
          <a:solidFill>
            <a:srgbClr val="ffff00"/>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900" spc="-1" strike="noStrike">
                <a:solidFill>
                  <a:srgbClr val="000000"/>
                </a:solidFill>
                <a:latin typeface="Verdana"/>
                <a:ea typeface="MS PGothic"/>
              </a:rPr>
              <a:t>Outils procéduraux</a:t>
            </a:r>
            <a:endParaRPr b="0" lang="en-GB" sz="1900" spc="-1" strike="noStrike">
              <a:latin typeface="Arial"/>
            </a:endParaRPr>
          </a:p>
          <a:p>
            <a:pPr marL="343080" indent="-342720">
              <a:lnSpc>
                <a:spcPct val="100000"/>
              </a:lnSpc>
              <a:buClr>
                <a:srgbClr val="000000"/>
              </a:buClr>
              <a:buFont typeface="Arial"/>
              <a:buChar char="•"/>
            </a:pPr>
            <a:r>
              <a:rPr b="0" lang="en-GB" sz="1900" spc="-1" strike="noStrike">
                <a:solidFill>
                  <a:srgbClr val="000000"/>
                </a:solidFill>
                <a:latin typeface="Verdana"/>
                <a:ea typeface="MS PGothic"/>
              </a:rPr>
              <a:t>Conservation accélérée</a:t>
            </a:r>
            <a:endParaRPr b="0" lang="en-GB" sz="1900" spc="-1" strike="noStrike">
              <a:latin typeface="Arial"/>
            </a:endParaRPr>
          </a:p>
          <a:p>
            <a:pPr marL="343080" indent="-342720">
              <a:lnSpc>
                <a:spcPct val="100000"/>
              </a:lnSpc>
              <a:buClr>
                <a:srgbClr val="000000"/>
              </a:buClr>
              <a:buFont typeface="Arial"/>
              <a:buChar char="•"/>
            </a:pPr>
            <a:r>
              <a:rPr b="0" lang="en-GB" sz="1900" spc="-1" strike="noStrike">
                <a:solidFill>
                  <a:srgbClr val="000000"/>
                </a:solidFill>
                <a:latin typeface="Verdana"/>
                <a:ea typeface="MS PGothic"/>
              </a:rPr>
              <a:t>Divulguer la DT</a:t>
            </a:r>
            <a:endParaRPr b="0" lang="en-GB" sz="1900" spc="-1" strike="noStrike">
              <a:latin typeface="Arial"/>
            </a:endParaRPr>
          </a:p>
          <a:p>
            <a:pPr marL="343080" indent="-342720">
              <a:lnSpc>
                <a:spcPct val="100000"/>
              </a:lnSpc>
              <a:buClr>
                <a:srgbClr val="000000"/>
              </a:buClr>
              <a:buFont typeface="Arial"/>
              <a:buChar char="•"/>
            </a:pPr>
            <a:r>
              <a:rPr b="0" lang="en-GB" sz="1900" spc="-1" strike="noStrike">
                <a:solidFill>
                  <a:srgbClr val="000000"/>
                </a:solidFill>
                <a:latin typeface="Verdana"/>
                <a:ea typeface="MS PGothic"/>
              </a:rPr>
              <a:t>Perquisitions et saisies</a:t>
            </a:r>
            <a:endParaRPr b="0" lang="en-GB" sz="1900" spc="-1" strike="noStrike">
              <a:latin typeface="Arial"/>
            </a:endParaRPr>
          </a:p>
          <a:p>
            <a:pPr marL="343080" indent="-342720">
              <a:lnSpc>
                <a:spcPct val="100000"/>
              </a:lnSpc>
              <a:buClr>
                <a:srgbClr val="000000"/>
              </a:buClr>
              <a:buFont typeface="Arial"/>
              <a:buChar char="•"/>
            </a:pPr>
            <a:r>
              <a:rPr b="0" lang="en-GB" sz="1900" spc="-1" strike="noStrike">
                <a:solidFill>
                  <a:srgbClr val="000000"/>
                </a:solidFill>
                <a:latin typeface="Verdana"/>
                <a:ea typeface="MS PGothic"/>
              </a:rPr>
              <a:t>Ordre de production</a:t>
            </a:r>
            <a:endParaRPr b="0" lang="en-GB" sz="1900" spc="-1" strike="noStrike">
              <a:latin typeface="Arial"/>
            </a:endParaRPr>
          </a:p>
          <a:p>
            <a:pPr marL="343080" indent="-342720">
              <a:lnSpc>
                <a:spcPct val="100000"/>
              </a:lnSpc>
              <a:buClr>
                <a:srgbClr val="000000"/>
              </a:buClr>
              <a:buFont typeface="Arial"/>
              <a:buChar char="•"/>
            </a:pPr>
            <a:r>
              <a:rPr b="0" lang="en-GB" sz="1900" spc="-1" strike="noStrike">
                <a:solidFill>
                  <a:srgbClr val="000000"/>
                </a:solidFill>
                <a:latin typeface="Verdana"/>
                <a:ea typeface="MS PGothic"/>
              </a:rPr>
              <a:t>TD en temps réel</a:t>
            </a:r>
            <a:endParaRPr b="0" lang="en-GB" sz="1900" spc="-1" strike="noStrike">
              <a:latin typeface="Arial"/>
            </a:endParaRPr>
          </a:p>
          <a:p>
            <a:pPr marL="343080" indent="-342720">
              <a:lnSpc>
                <a:spcPct val="100000"/>
              </a:lnSpc>
              <a:buClr>
                <a:srgbClr val="000000"/>
              </a:buClr>
              <a:buFont typeface="Arial"/>
              <a:buChar char="•"/>
            </a:pPr>
            <a:r>
              <a:rPr b="0" lang="en-GB" sz="1900" spc="-1" strike="noStrike">
                <a:solidFill>
                  <a:srgbClr val="000000"/>
                </a:solidFill>
                <a:latin typeface="Verdana"/>
                <a:ea typeface="MS PGothic"/>
              </a:rPr>
              <a:t>Interception des données informatiques</a:t>
            </a:r>
            <a:endParaRPr b="0" lang="en-GB" sz="1900" spc="-1" strike="noStrike">
              <a:latin typeface="Arial"/>
            </a:endParaRPr>
          </a:p>
        </p:txBody>
      </p:sp>
      <p:sp>
        <p:nvSpPr>
          <p:cNvPr id="242" name="CustomShape 11"/>
          <p:cNvSpPr/>
          <p:nvPr/>
        </p:nvSpPr>
        <p:spPr>
          <a:xfrm>
            <a:off x="2833920" y="6210360"/>
            <a:ext cx="1963440" cy="3337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600" spc="-1" strike="noStrike">
                <a:solidFill>
                  <a:srgbClr val="595959"/>
                </a:solidFill>
                <a:latin typeface="Verdana"/>
                <a:ea typeface="MS PGothic"/>
              </a:rPr>
              <a:t>Harmonisation </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3" name="CustomShape 1"/>
          <p:cNvSpPr/>
          <p:nvPr/>
        </p:nvSpPr>
        <p:spPr>
          <a:xfrm>
            <a:off x="0" y="6588000"/>
            <a:ext cx="9143640" cy="2764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nSpc>
                <a:spcPct val="100000"/>
              </a:lnSpc>
            </a:pPr>
            <a:r>
              <a:rPr b="1" lang="en-GB" sz="1200" spc="-1" strike="noStrike">
                <a:solidFill>
                  <a:srgbClr val="ffffff"/>
                </a:solidFill>
                <a:latin typeface="Verdana"/>
                <a:ea typeface="Verdana"/>
              </a:rPr>
              <a:t>www.coe.int/cybercrime</a:t>
            </a:r>
            <a:endParaRPr b="0" lang="en-GB" sz="1200" spc="-1" strike="noStrike">
              <a:latin typeface="Arial"/>
            </a:endParaRPr>
          </a:p>
        </p:txBody>
      </p:sp>
      <p:sp>
        <p:nvSpPr>
          <p:cNvPr id="244" name="CustomShape 2"/>
          <p:cNvSpPr/>
          <p:nvPr/>
        </p:nvSpPr>
        <p:spPr>
          <a:xfrm>
            <a:off x="7920" y="-27000"/>
            <a:ext cx="9135720" cy="1079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p:style>
      </p:sp>
      <p:sp>
        <p:nvSpPr>
          <p:cNvPr id="245" name="CustomShape 3"/>
          <p:cNvSpPr/>
          <p:nvPr/>
        </p:nvSpPr>
        <p:spPr>
          <a:xfrm>
            <a:off x="1309680" y="-64080"/>
            <a:ext cx="7632360" cy="1065240"/>
          </a:xfrm>
          <a:prstGeom prst="rect">
            <a:avLst/>
          </a:prstGeom>
          <a:noFill/>
          <a:ln>
            <a:noFill/>
          </a:ln>
        </p:spPr>
        <p:style>
          <a:lnRef idx="0"/>
          <a:fillRef idx="0"/>
          <a:effectRef idx="0"/>
          <a:fontRef idx="minor"/>
        </p:style>
        <p:txBody>
          <a:bodyPr lIns="90000" rIns="90000" tIns="45000" bIns="45000">
            <a:spAutoFit/>
          </a:bodyPr>
          <a:p>
            <a:pPr algn="r">
              <a:lnSpc>
                <a:spcPct val="100000"/>
              </a:lnSpc>
            </a:pPr>
            <a:r>
              <a:rPr b="1" lang="en-GB" sz="3200" spc="-1" strike="noStrike">
                <a:solidFill>
                  <a:srgbClr val="ffffff"/>
                </a:solidFill>
                <a:latin typeface="Verdana"/>
                <a:ea typeface="Verdana"/>
              </a:rPr>
              <a:t>La Convention de Budapest : Champ d'application</a:t>
            </a:r>
            <a:endParaRPr b="0" lang="en-GB" sz="3200" spc="-1" strike="noStrike">
              <a:latin typeface="Arial"/>
            </a:endParaRPr>
          </a:p>
        </p:txBody>
      </p:sp>
      <p:pic>
        <p:nvPicPr>
          <p:cNvPr id="246" name="Picture 4" descr=""/>
          <p:cNvPicPr/>
          <p:nvPr/>
        </p:nvPicPr>
        <p:blipFill>
          <a:blip r:embed="rId1"/>
          <a:stretch/>
        </p:blipFill>
        <p:spPr>
          <a:xfrm>
            <a:off x="0" y="-27000"/>
            <a:ext cx="1177560" cy="1079280"/>
          </a:xfrm>
          <a:prstGeom prst="rect">
            <a:avLst/>
          </a:prstGeom>
          <a:ln>
            <a:noFill/>
          </a:ln>
        </p:spPr>
      </p:pic>
      <p:sp>
        <p:nvSpPr>
          <p:cNvPr id="247" name="CustomShape 4"/>
          <p:cNvSpPr/>
          <p:nvPr/>
        </p:nvSpPr>
        <p:spPr>
          <a:xfrm>
            <a:off x="157320" y="1206720"/>
            <a:ext cx="2785680" cy="4760280"/>
          </a:xfrm>
          <a:prstGeom prst="rect">
            <a:avLst/>
          </a:prstGeom>
          <a:solidFill>
            <a:schemeClr val="bg1"/>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600" spc="-1" strike="noStrike">
                <a:solidFill>
                  <a:srgbClr val="000000"/>
                </a:solidFill>
                <a:latin typeface="Verdana"/>
                <a:ea typeface="MS PGothic"/>
              </a:rPr>
              <a:t>La criminalisation des comportements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Accès illégal</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Interception illégale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des données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Interférence du système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Utilisation abusive des dispositifs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Fraude et contrefaçon</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Pornographie enfantine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Infractions aux DPI</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Tentative, aide et complicité</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Responsabilité des entreprises</a:t>
            </a:r>
            <a:endParaRPr b="0" lang="en-GB" sz="1600" spc="-1" strike="noStrike">
              <a:latin typeface="Arial"/>
            </a:endParaRPr>
          </a:p>
          <a:p>
            <a:pPr>
              <a:lnSpc>
                <a:spcPct val="100000"/>
              </a:lnSpc>
            </a:pPr>
            <a:endParaRPr b="0" lang="en-GB" sz="1600" spc="-1" strike="noStrike">
              <a:latin typeface="Arial"/>
            </a:endParaRPr>
          </a:p>
        </p:txBody>
      </p:sp>
      <p:sp>
        <p:nvSpPr>
          <p:cNvPr id="248" name="CustomShape 5"/>
          <p:cNvSpPr/>
          <p:nvPr/>
        </p:nvSpPr>
        <p:spPr>
          <a:xfrm>
            <a:off x="6372360" y="1142640"/>
            <a:ext cx="2569680" cy="5058360"/>
          </a:xfrm>
          <a:prstGeom prst="rect">
            <a:avLst/>
          </a:prstGeom>
          <a:solidFill>
            <a:srgbClr val="ffff00"/>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1900" spc="-1" strike="noStrike">
                <a:solidFill>
                  <a:srgbClr val="000000"/>
                </a:solidFill>
                <a:latin typeface="Verdana"/>
                <a:ea typeface="MS PGothic"/>
              </a:rPr>
              <a:t>Coopération internationale</a:t>
            </a:r>
            <a:endParaRPr b="0" lang="en-GB" sz="1900" spc="-1" strike="noStrike">
              <a:latin typeface="Arial"/>
            </a:endParaRPr>
          </a:p>
          <a:p>
            <a:pPr>
              <a:lnSpc>
                <a:spcPct val="100000"/>
              </a:lnSpc>
            </a:pPr>
            <a:r>
              <a:rPr b="0" lang="en-GB" sz="1800" spc="-1" strike="noStrike">
                <a:solidFill>
                  <a:srgbClr val="000000"/>
                </a:solidFill>
                <a:latin typeface="Verdana"/>
                <a:ea typeface="MS PGothic"/>
              </a:rPr>
              <a:t>Extradition</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a:t>
            </a:r>
            <a:endParaRPr b="0" lang="en-GB" sz="1800" spc="-1" strike="noStrike">
              <a:latin typeface="Arial"/>
            </a:endParaRPr>
          </a:p>
          <a:p>
            <a:pPr>
              <a:lnSpc>
                <a:spcPct val="100000"/>
              </a:lnSpc>
            </a:pPr>
            <a:r>
              <a:rPr b="0" lang="en-GB" sz="1800" spc="-1" strike="noStrike">
                <a:solidFill>
                  <a:srgbClr val="000000"/>
                </a:solidFill>
                <a:latin typeface="Verdana"/>
                <a:ea typeface="MS PGothic"/>
              </a:rPr>
              <a:t>Informations spontanées</a:t>
            </a:r>
            <a:endParaRPr b="0" lang="en-GB" sz="1800" spc="-1" strike="noStrike">
              <a:latin typeface="Arial"/>
            </a:endParaRPr>
          </a:p>
          <a:p>
            <a:pPr>
              <a:lnSpc>
                <a:spcPct val="100000"/>
              </a:lnSpc>
            </a:pPr>
            <a:r>
              <a:rPr b="0" lang="en-GB" sz="1800" spc="-1" strike="noStrike">
                <a:solidFill>
                  <a:srgbClr val="000000"/>
                </a:solidFill>
                <a:latin typeface="Verdana"/>
                <a:ea typeface="MS PGothic"/>
              </a:rPr>
              <a:t>Conservation accélérée</a:t>
            </a:r>
            <a:endParaRPr b="0" lang="en-GB" sz="1800" spc="-1" strike="noStrike">
              <a:latin typeface="Arial"/>
            </a:endParaRPr>
          </a:p>
          <a:p>
            <a:pPr>
              <a:lnSpc>
                <a:spcPct val="100000"/>
              </a:lnSpc>
            </a:pPr>
            <a:r>
              <a:rPr b="0" lang="en-GB" sz="1800" spc="-1" strike="noStrike">
                <a:solidFill>
                  <a:srgbClr val="000000"/>
                </a:solidFill>
                <a:latin typeface="Verdana"/>
                <a:ea typeface="MS PGothic"/>
              </a:rPr>
              <a:t>Divulgation accélérée de la DT</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l'accès</a:t>
            </a:r>
            <a:endParaRPr b="0" lang="en-GB" sz="1800" spc="-1" strike="noStrike">
              <a:latin typeface="Arial"/>
            </a:endParaRPr>
          </a:p>
          <a:p>
            <a:pPr>
              <a:lnSpc>
                <a:spcPct val="100000"/>
              </a:lnSpc>
            </a:pPr>
            <a:r>
              <a:rPr b="0" lang="en-GB" sz="1800" spc="-1" strike="noStrike">
                <a:solidFill>
                  <a:srgbClr val="000000"/>
                </a:solidFill>
                <a:latin typeface="Verdana"/>
                <a:ea typeface="MS PGothic"/>
              </a:rPr>
              <a:t>Accès transfrontalier</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RT TD</a:t>
            </a:r>
            <a:endParaRPr b="0" lang="en-GB" sz="1800" spc="-1" strike="noStrike">
              <a:latin typeface="Arial"/>
            </a:endParaRPr>
          </a:p>
          <a:p>
            <a:pPr>
              <a:lnSpc>
                <a:spcPct val="100000"/>
              </a:lnSpc>
            </a:pPr>
            <a:r>
              <a:rPr b="0" lang="en-GB" sz="1800" spc="-1" strike="noStrike">
                <a:solidFill>
                  <a:srgbClr val="000000"/>
                </a:solidFill>
                <a:latin typeface="Verdana"/>
                <a:ea typeface="MS PGothic"/>
              </a:rPr>
              <a:t>MLA pour l'interception</a:t>
            </a:r>
            <a:endParaRPr b="0" lang="en-GB" sz="1800" spc="-1" strike="noStrike">
              <a:latin typeface="Arial"/>
            </a:endParaRPr>
          </a:p>
          <a:p>
            <a:pPr>
              <a:lnSpc>
                <a:spcPct val="100000"/>
              </a:lnSpc>
            </a:pPr>
            <a:r>
              <a:rPr b="0" lang="en-GB" sz="1800" spc="-1" strike="noStrike">
                <a:solidFill>
                  <a:srgbClr val="000000"/>
                </a:solidFill>
                <a:latin typeface="Verdana"/>
                <a:ea typeface="MS PGothic"/>
              </a:rPr>
              <a:t>Des points de contact 24 heures sur 24, 7 jours sur 7</a:t>
            </a:r>
            <a:endParaRPr b="0" lang="en-GB" sz="1800" spc="-1" strike="noStrike">
              <a:latin typeface="Arial"/>
            </a:endParaRPr>
          </a:p>
        </p:txBody>
      </p:sp>
      <p:sp>
        <p:nvSpPr>
          <p:cNvPr id="249" name="CustomShape 6"/>
          <p:cNvSpPr/>
          <p:nvPr/>
        </p:nvSpPr>
        <p:spPr>
          <a:xfrm>
            <a:off x="287172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50" name="CustomShape 7"/>
          <p:cNvSpPr/>
          <p:nvPr/>
        </p:nvSpPr>
        <p:spPr>
          <a:xfrm>
            <a:off x="5800680" y="1536120"/>
            <a:ext cx="642600" cy="760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4400" spc="-1" strike="noStrike">
                <a:solidFill>
                  <a:srgbClr val="000000"/>
                </a:solidFill>
                <a:latin typeface="Verdana"/>
                <a:ea typeface="MS PGothic"/>
              </a:rPr>
              <a:t>+</a:t>
            </a:r>
            <a:endParaRPr b="0" lang="en-GB" sz="4400" spc="-1" strike="noStrike">
              <a:latin typeface="Arial"/>
            </a:endParaRPr>
          </a:p>
        </p:txBody>
      </p:sp>
      <p:sp>
        <p:nvSpPr>
          <p:cNvPr id="251" name="CustomShape 8"/>
          <p:cNvSpPr/>
          <p:nvPr/>
        </p:nvSpPr>
        <p:spPr>
          <a:xfrm flipH="1" flipV="1" rot="5400000">
            <a:off x="3839040" y="3489120"/>
            <a:ext cx="244440" cy="4821840"/>
          </a:xfrm>
          <a:prstGeom prst="bentConnector4">
            <a:avLst>
              <a:gd name="adj1" fmla="val -93422"/>
              <a:gd name="adj2" fmla="val 64444"/>
            </a:avLst>
          </a:prstGeom>
          <a:noFill/>
          <a:ln>
            <a:solidFill>
              <a:srgbClr val="002060"/>
            </a:solidFill>
            <a:round/>
            <a:tailEnd len="med" type="triangle" w="med"/>
          </a:ln>
        </p:spPr>
        <p:style>
          <a:lnRef idx="1">
            <a:schemeClr val="accent1"/>
          </a:lnRef>
          <a:fillRef idx="0">
            <a:schemeClr val="accent1"/>
          </a:fillRef>
          <a:effectRef idx="0">
            <a:schemeClr val="accent1"/>
          </a:effectRef>
          <a:fontRef idx="minor"/>
        </p:style>
      </p:sp>
      <p:sp>
        <p:nvSpPr>
          <p:cNvPr id="252" name="Line 9"/>
          <p:cNvSpPr/>
          <p:nvPr/>
        </p:nvSpPr>
        <p:spPr>
          <a:xfrm>
            <a:off x="4586040" y="4176000"/>
            <a:ext cx="360" cy="2003400"/>
          </a:xfrm>
          <a:prstGeom prst="line">
            <a:avLst/>
          </a:prstGeom>
          <a:ln>
            <a:solidFill>
              <a:srgbClr val="4a7ebb"/>
            </a:solidFill>
            <a:round/>
          </a:ln>
        </p:spPr>
        <p:style>
          <a:lnRef idx="1">
            <a:schemeClr val="accent1"/>
          </a:lnRef>
          <a:fillRef idx="0">
            <a:schemeClr val="accent1"/>
          </a:fillRef>
          <a:effectRef idx="0">
            <a:schemeClr val="accent1"/>
          </a:effectRef>
          <a:fontRef idx="minor"/>
        </p:style>
      </p:sp>
      <p:sp>
        <p:nvSpPr>
          <p:cNvPr id="253" name="CustomShape 10"/>
          <p:cNvSpPr/>
          <p:nvPr/>
        </p:nvSpPr>
        <p:spPr>
          <a:xfrm>
            <a:off x="3443400" y="1271160"/>
            <a:ext cx="2428560" cy="3377160"/>
          </a:xfrm>
          <a:prstGeom prst="rect">
            <a:avLst/>
          </a:prstGeom>
          <a:solidFill>
            <a:srgbClr val="ffffff"/>
          </a:solidFill>
          <a:ln>
            <a:solidFill>
              <a:schemeClr val="bg1">
                <a:lumMod val="50000"/>
              </a:schemeClr>
            </a:solidFill>
          </a:ln>
        </p:spPr>
        <p:style>
          <a:lnRef idx="0"/>
          <a:fillRef idx="0"/>
          <a:effectRef idx="0"/>
          <a:fontRef idx="minor"/>
        </p:style>
        <p:txBody>
          <a:bodyPr lIns="90000" rIns="90000" tIns="45000" bIns="45000">
            <a:spAutoFit/>
          </a:bodyPr>
          <a:p>
            <a:pPr>
              <a:lnSpc>
                <a:spcPct val="100000"/>
              </a:lnSpc>
            </a:pPr>
            <a:r>
              <a:rPr b="1" lang="en-GB" sz="2000" spc="-1" strike="noStrike">
                <a:solidFill>
                  <a:srgbClr val="000000"/>
                </a:solidFill>
                <a:latin typeface="Verdana"/>
                <a:ea typeface="MS PGothic"/>
              </a:rPr>
              <a:t>Outils procéduraux</a:t>
            </a:r>
            <a:endParaRPr b="0" lang="en-GB" sz="20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Conservation accélérée</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Divulguer la DT</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Perquisitions et saisies</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Ordre de production</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TD en temps réel</a:t>
            </a:r>
            <a:endParaRPr b="0" lang="en-GB" sz="1600" spc="-1" strike="noStrike">
              <a:latin typeface="Arial"/>
            </a:endParaRPr>
          </a:p>
          <a:p>
            <a:pPr marL="343080" indent="-342720">
              <a:lnSpc>
                <a:spcPct val="100000"/>
              </a:lnSpc>
              <a:buClr>
                <a:srgbClr val="000000"/>
              </a:buClr>
              <a:buFont typeface="Arial"/>
              <a:buChar char="•"/>
            </a:pPr>
            <a:r>
              <a:rPr b="0" lang="en-GB" sz="1600" spc="-1" strike="noStrike">
                <a:solidFill>
                  <a:srgbClr val="000000"/>
                </a:solidFill>
                <a:latin typeface="Verdana"/>
                <a:ea typeface="MS PGothic"/>
              </a:rPr>
              <a:t>Interception des données informatiques</a:t>
            </a:r>
            <a:endParaRPr b="0" lang="en-GB" sz="1600" spc="-1" strike="noStrike">
              <a:latin typeface="Arial"/>
            </a:endParaRPr>
          </a:p>
        </p:txBody>
      </p:sp>
      <p:sp>
        <p:nvSpPr>
          <p:cNvPr id="254" name="CustomShape 11"/>
          <p:cNvSpPr/>
          <p:nvPr/>
        </p:nvSpPr>
        <p:spPr>
          <a:xfrm>
            <a:off x="2833920" y="6210360"/>
            <a:ext cx="1963440" cy="3337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GB" sz="1600" spc="-1" strike="noStrike">
                <a:solidFill>
                  <a:srgbClr val="595959"/>
                </a:solidFill>
                <a:latin typeface="Verdana"/>
                <a:ea typeface="MS PGothic"/>
              </a:rPr>
              <a:t>Harmonisation </a:t>
            </a:r>
            <a:endParaRPr b="0" lang="en-GB" sz="16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46826</TotalTime>
  <Application>Collabora_Office/6.0.10.29$Linux_X86_64 LibreOffice_project/5c5e7649468af368e30657535af7c00fd593a790</Application>
  <Words>12773</Words>
  <Paragraphs>1186</Paragraphs>
  <Company>Council of Europe</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2013-06-24T06:40:18Z</dcterms:created>
  <dc:creator>matteo</dc:creator>
  <dc:description/>
  <dc:language>en-GB</dc:language>
  <cp:lastModifiedBy/>
  <cp:lastPrinted>2016-05-18T07:38:13Z</cp:lastPrinted>
  <dcterms:modified xsi:type="dcterms:W3CDTF">2021-03-11T13:54:24Z</dcterms:modified>
  <cp:revision>1187</cp:revision>
  <dc:subject/>
  <dc:title>PowerPoint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Company">
    <vt:lpwstr>Council of Europe</vt:lpwstr>
  </property>
  <property fmtid="{D5CDD505-2E9C-101B-9397-08002B2CF9AE}" pid="4" name="HiddenSlides">
    <vt:i4>0</vt:i4>
  </property>
  <property fmtid="{D5CDD505-2E9C-101B-9397-08002B2CF9AE}" pid="5" name="HyperlinksChanged">
    <vt:bool>0</vt:bool>
  </property>
  <property fmtid="{D5CDD505-2E9C-101B-9397-08002B2CF9AE}" pid="6" name="LinksUpToDate">
    <vt:bool>0</vt:bool>
  </property>
  <property fmtid="{D5CDD505-2E9C-101B-9397-08002B2CF9AE}" pid="7" name="MMClips">
    <vt:i4>1</vt:i4>
  </property>
  <property fmtid="{D5CDD505-2E9C-101B-9397-08002B2CF9AE}" pid="8" name="Notes">
    <vt:i4>71</vt:i4>
  </property>
  <property fmtid="{D5CDD505-2E9C-101B-9397-08002B2CF9AE}" pid="9" name="PresentationFormat">
    <vt:lpwstr>On-screen Show (4:3)</vt:lpwstr>
  </property>
  <property fmtid="{D5CDD505-2E9C-101B-9397-08002B2CF9AE}" pid="10" name="ScaleCrop">
    <vt:bool>0</vt:bool>
  </property>
  <property fmtid="{D5CDD505-2E9C-101B-9397-08002B2CF9AE}" pid="11" name="ShareDoc">
    <vt:bool>0</vt:bool>
  </property>
  <property fmtid="{D5CDD505-2E9C-101B-9397-08002B2CF9AE}" pid="12" name="Slides">
    <vt:i4>72</vt:i4>
  </property>
</Properties>
</file>